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77" r:id="rId2"/>
    <p:sldId id="256" r:id="rId3"/>
    <p:sldId id="257" r:id="rId4"/>
    <p:sldId id="258" r:id="rId5"/>
    <p:sldId id="262" r:id="rId6"/>
    <p:sldId id="265" r:id="rId7"/>
    <p:sldId id="266" r:id="rId8"/>
    <p:sldId id="259" r:id="rId9"/>
    <p:sldId id="267" r:id="rId10"/>
    <p:sldId id="268" r:id="rId11"/>
    <p:sldId id="269" r:id="rId12"/>
    <p:sldId id="270" r:id="rId13"/>
    <p:sldId id="271" r:id="rId14"/>
    <p:sldId id="272" r:id="rId15"/>
    <p:sldId id="273" r:id="rId16"/>
    <p:sldId id="274" r:id="rId17"/>
    <p:sldId id="275" r:id="rId18"/>
    <p:sldId id="276"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53"/>
    <p:restoredTop sz="96341"/>
  </p:normalViewPr>
  <p:slideViewPr>
    <p:cSldViewPr snapToGrid="0" snapToObjects="1">
      <p:cViewPr varScale="1">
        <p:scale>
          <a:sx n="90" d="100"/>
          <a:sy n="90" d="100"/>
        </p:scale>
        <p:origin x="232" y="10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GB"/>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8D4B79DC-9EB2-F647-BD44-E0CF0D420C7C}" type="datetimeFigureOut">
              <a:rPr lang="en-US" smtClean="0"/>
              <a:t>10/31/21</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6B50528E-8411-C146-BBF4-D0D5968B581A}" type="slidenum">
              <a:rPr lang="en-US" smtClean="0"/>
              <a:t>‹#›</a:t>
            </a:fld>
            <a:endParaRPr lang="en-US"/>
          </a:p>
        </p:txBody>
      </p:sp>
    </p:spTree>
    <p:extLst>
      <p:ext uri="{BB962C8B-B14F-4D97-AF65-F5344CB8AC3E}">
        <p14:creationId xmlns:p14="http://schemas.microsoft.com/office/powerpoint/2010/main" val="8275711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8D4B79DC-9EB2-F647-BD44-E0CF0D420C7C}" type="datetimeFigureOut">
              <a:rPr lang="en-US" smtClean="0"/>
              <a:t>10/31/21</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B50528E-8411-C146-BBF4-D0D5968B581A}" type="slidenum">
              <a:rPr lang="en-US" smtClean="0"/>
              <a:t>‹#›</a:t>
            </a:fld>
            <a:endParaRPr lang="en-US"/>
          </a:p>
        </p:txBody>
      </p:sp>
    </p:spTree>
    <p:extLst>
      <p:ext uri="{BB962C8B-B14F-4D97-AF65-F5344CB8AC3E}">
        <p14:creationId xmlns:p14="http://schemas.microsoft.com/office/powerpoint/2010/main" val="22006842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GB"/>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8D4B79DC-9EB2-F647-BD44-E0CF0D420C7C}" type="datetimeFigureOut">
              <a:rPr lang="en-US" smtClean="0"/>
              <a:t>10/31/21</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B50528E-8411-C146-BBF4-D0D5968B581A}" type="slidenum">
              <a:rPr lang="en-US" smtClean="0"/>
              <a:t>‹#›</a:t>
            </a:fld>
            <a:endParaRPr lang="en-US"/>
          </a:p>
        </p:txBody>
      </p:sp>
    </p:spTree>
    <p:extLst>
      <p:ext uri="{BB962C8B-B14F-4D97-AF65-F5344CB8AC3E}">
        <p14:creationId xmlns:p14="http://schemas.microsoft.com/office/powerpoint/2010/main" val="23837593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GB"/>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8D4B79DC-9EB2-F647-BD44-E0CF0D420C7C}" type="datetimeFigureOut">
              <a:rPr lang="en-US" smtClean="0"/>
              <a:t>10/31/21</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B50528E-8411-C146-BBF4-D0D5968B581A}" type="slidenum">
              <a:rPr lang="en-US" smtClean="0"/>
              <a:t>‹#›</a:t>
            </a:fld>
            <a:endParaRPr lang="en-US"/>
          </a:p>
        </p:txBody>
      </p:sp>
    </p:spTree>
    <p:extLst>
      <p:ext uri="{BB962C8B-B14F-4D97-AF65-F5344CB8AC3E}">
        <p14:creationId xmlns:p14="http://schemas.microsoft.com/office/powerpoint/2010/main" val="41128570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D4B79DC-9EB2-F647-BD44-E0CF0D420C7C}" type="datetimeFigureOut">
              <a:rPr lang="en-US" smtClean="0"/>
              <a:t>10/31/21</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B50528E-8411-C146-BBF4-D0D5968B581A}" type="slidenum">
              <a:rPr lang="en-US" smtClean="0"/>
              <a:t>‹#›</a:t>
            </a:fld>
            <a:endParaRPr lang="en-US"/>
          </a:p>
        </p:txBody>
      </p:sp>
    </p:spTree>
    <p:extLst>
      <p:ext uri="{BB962C8B-B14F-4D97-AF65-F5344CB8AC3E}">
        <p14:creationId xmlns:p14="http://schemas.microsoft.com/office/powerpoint/2010/main" val="29948104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8D4B79DC-9EB2-F647-BD44-E0CF0D420C7C}" type="datetimeFigureOut">
              <a:rPr lang="en-US" smtClean="0"/>
              <a:t>10/31/21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B50528E-8411-C146-BBF4-D0D5968B581A}" type="slidenum">
              <a:rPr lang="en-US" smtClean="0"/>
              <a:t>‹#›</a:t>
            </a:fld>
            <a:endParaRPr lang="en-US"/>
          </a:p>
        </p:txBody>
      </p:sp>
    </p:spTree>
    <p:extLst>
      <p:ext uri="{BB962C8B-B14F-4D97-AF65-F5344CB8AC3E}">
        <p14:creationId xmlns:p14="http://schemas.microsoft.com/office/powerpoint/2010/main" val="29389846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8D4B79DC-9EB2-F647-BD44-E0CF0D420C7C}" type="datetimeFigureOut">
              <a:rPr lang="en-US" smtClean="0"/>
              <a:t>10/31/21</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6B50528E-8411-C146-BBF4-D0D5968B581A}" type="slidenum">
              <a:rPr lang="en-US" smtClean="0"/>
              <a:t>‹#›</a:t>
            </a:fld>
            <a:endParaRPr lang="en-US"/>
          </a:p>
        </p:txBody>
      </p:sp>
    </p:spTree>
    <p:extLst>
      <p:ext uri="{BB962C8B-B14F-4D97-AF65-F5344CB8AC3E}">
        <p14:creationId xmlns:p14="http://schemas.microsoft.com/office/powerpoint/2010/main" val="21921914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8D4B79DC-9EB2-F647-BD44-E0CF0D420C7C}" type="datetimeFigureOut">
              <a:rPr lang="en-US" smtClean="0"/>
              <a:t>10/31/21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50528E-8411-C146-BBF4-D0D5968B581A}" type="slidenum">
              <a:rPr lang="en-US" smtClean="0"/>
              <a:t>‹#›</a:t>
            </a:fld>
            <a:endParaRPr lang="en-US"/>
          </a:p>
        </p:txBody>
      </p:sp>
    </p:spTree>
    <p:extLst>
      <p:ext uri="{BB962C8B-B14F-4D97-AF65-F5344CB8AC3E}">
        <p14:creationId xmlns:p14="http://schemas.microsoft.com/office/powerpoint/2010/main" val="13861749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8D4B79DC-9EB2-F647-BD44-E0CF0D420C7C}" type="datetimeFigureOut">
              <a:rPr lang="en-US" smtClean="0"/>
              <a:t>10/31/21</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B50528E-8411-C146-BBF4-D0D5968B581A}" type="slidenum">
              <a:rPr lang="en-US" smtClean="0"/>
              <a:t>‹#›</a:t>
            </a:fld>
            <a:endParaRPr lang="en-US"/>
          </a:p>
        </p:txBody>
      </p:sp>
    </p:spTree>
    <p:extLst>
      <p:ext uri="{BB962C8B-B14F-4D97-AF65-F5344CB8AC3E}">
        <p14:creationId xmlns:p14="http://schemas.microsoft.com/office/powerpoint/2010/main" val="31626668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D4B79DC-9EB2-F647-BD44-E0CF0D420C7C}" type="datetimeFigureOut">
              <a:rPr lang="en-US" smtClean="0"/>
              <a:t>10/31/21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B50528E-8411-C146-BBF4-D0D5968B581A}" type="slidenum">
              <a:rPr lang="en-US" smtClean="0"/>
              <a:t>‹#›</a:t>
            </a:fld>
            <a:endParaRPr lang="en-US"/>
          </a:p>
        </p:txBody>
      </p:sp>
    </p:spTree>
    <p:extLst>
      <p:ext uri="{BB962C8B-B14F-4D97-AF65-F5344CB8AC3E}">
        <p14:creationId xmlns:p14="http://schemas.microsoft.com/office/powerpoint/2010/main" val="48369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D4B79DC-9EB2-F647-BD44-E0CF0D420C7C}" type="datetimeFigureOut">
              <a:rPr lang="en-US" smtClean="0"/>
              <a:t>10/31/21</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6B50528E-8411-C146-BBF4-D0D5968B581A}" type="slidenum">
              <a:rPr lang="en-US" smtClean="0"/>
              <a:t>‹#›</a:t>
            </a:fld>
            <a:endParaRPr lang="en-US"/>
          </a:p>
        </p:txBody>
      </p:sp>
    </p:spTree>
    <p:extLst>
      <p:ext uri="{BB962C8B-B14F-4D97-AF65-F5344CB8AC3E}">
        <p14:creationId xmlns:p14="http://schemas.microsoft.com/office/powerpoint/2010/main" val="33669852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8D4B79DC-9EB2-F647-BD44-E0CF0D420C7C}" type="datetimeFigureOut">
              <a:rPr lang="en-US" smtClean="0"/>
              <a:t>10/31/21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B50528E-8411-C146-BBF4-D0D5968B581A}" type="slidenum">
              <a:rPr lang="en-US" smtClean="0"/>
              <a:t>‹#›</a:t>
            </a:fld>
            <a:endParaRPr lang="en-US"/>
          </a:p>
        </p:txBody>
      </p:sp>
    </p:spTree>
    <p:extLst>
      <p:ext uri="{BB962C8B-B14F-4D97-AF65-F5344CB8AC3E}">
        <p14:creationId xmlns:p14="http://schemas.microsoft.com/office/powerpoint/2010/main" val="15448244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8D4B79DC-9EB2-F647-BD44-E0CF0D420C7C}" type="datetimeFigureOut">
              <a:rPr lang="en-US" smtClean="0"/>
              <a:t>10/31/21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B50528E-8411-C146-BBF4-D0D5968B581A}" type="slidenum">
              <a:rPr lang="en-US" smtClean="0"/>
              <a:t>‹#›</a:t>
            </a:fld>
            <a:endParaRPr lang="en-US"/>
          </a:p>
        </p:txBody>
      </p:sp>
    </p:spTree>
    <p:extLst>
      <p:ext uri="{BB962C8B-B14F-4D97-AF65-F5344CB8AC3E}">
        <p14:creationId xmlns:p14="http://schemas.microsoft.com/office/powerpoint/2010/main" val="5708392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8D4B79DC-9EB2-F647-BD44-E0CF0D420C7C}" type="datetimeFigureOut">
              <a:rPr lang="en-US" smtClean="0"/>
              <a:t>10/31/21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B50528E-8411-C146-BBF4-D0D5968B581A}" type="slidenum">
              <a:rPr lang="en-US" smtClean="0"/>
              <a:t>‹#›</a:t>
            </a:fld>
            <a:endParaRPr lang="en-US"/>
          </a:p>
        </p:txBody>
      </p:sp>
    </p:spTree>
    <p:extLst>
      <p:ext uri="{BB962C8B-B14F-4D97-AF65-F5344CB8AC3E}">
        <p14:creationId xmlns:p14="http://schemas.microsoft.com/office/powerpoint/2010/main" val="33828964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D4B79DC-9EB2-F647-BD44-E0CF0D420C7C}" type="datetimeFigureOut">
              <a:rPr lang="en-US" smtClean="0"/>
              <a:t>10/31/21</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6B50528E-8411-C146-BBF4-D0D5968B581A}" type="slidenum">
              <a:rPr lang="en-US" smtClean="0"/>
              <a:t>‹#›</a:t>
            </a:fld>
            <a:endParaRPr lang="en-US"/>
          </a:p>
        </p:txBody>
      </p:sp>
    </p:spTree>
    <p:extLst>
      <p:ext uri="{BB962C8B-B14F-4D97-AF65-F5344CB8AC3E}">
        <p14:creationId xmlns:p14="http://schemas.microsoft.com/office/powerpoint/2010/main" val="18163838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8D4B79DC-9EB2-F647-BD44-E0CF0D420C7C}" type="datetimeFigureOut">
              <a:rPr lang="en-US" smtClean="0"/>
              <a:t>10/31/21</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B50528E-8411-C146-BBF4-D0D5968B581A}" type="slidenum">
              <a:rPr lang="en-US" smtClean="0"/>
              <a:t>‹#›</a:t>
            </a:fld>
            <a:endParaRPr lang="en-US"/>
          </a:p>
        </p:txBody>
      </p:sp>
    </p:spTree>
    <p:extLst>
      <p:ext uri="{BB962C8B-B14F-4D97-AF65-F5344CB8AC3E}">
        <p14:creationId xmlns:p14="http://schemas.microsoft.com/office/powerpoint/2010/main" val="6858561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GB"/>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8D4B79DC-9EB2-F647-BD44-E0CF0D420C7C}" type="datetimeFigureOut">
              <a:rPr lang="en-US" smtClean="0"/>
              <a:t>10/31/21</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6B50528E-8411-C146-BBF4-D0D5968B581A}" type="slidenum">
              <a:rPr lang="en-US" smtClean="0"/>
              <a:t>‹#›</a:t>
            </a:fld>
            <a:endParaRPr lang="en-US"/>
          </a:p>
        </p:txBody>
      </p:sp>
    </p:spTree>
    <p:extLst>
      <p:ext uri="{BB962C8B-B14F-4D97-AF65-F5344CB8AC3E}">
        <p14:creationId xmlns:p14="http://schemas.microsoft.com/office/powerpoint/2010/main" val="3034393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GB"/>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8D4B79DC-9EB2-F647-BD44-E0CF0D420C7C}" type="datetimeFigureOut">
              <a:rPr lang="en-US" smtClean="0"/>
              <a:t>10/31/21</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6B50528E-8411-C146-BBF4-D0D5968B581A}" type="slidenum">
              <a:rPr lang="en-US" smtClean="0"/>
              <a:t>‹#›</a:t>
            </a:fld>
            <a:endParaRPr lang="en-US"/>
          </a:p>
        </p:txBody>
      </p:sp>
    </p:spTree>
    <p:extLst>
      <p:ext uri="{BB962C8B-B14F-4D97-AF65-F5344CB8AC3E}">
        <p14:creationId xmlns:p14="http://schemas.microsoft.com/office/powerpoint/2010/main" val="291665270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jpg"/><Relationship Id="rId13" Type="http://schemas.openxmlformats.org/officeDocument/2006/relationships/hyperlink" Target="http://www.etaletaculture.fr/decouvertes/critique-cine-batman-the-dark-knight-rises/" TargetMode="External"/><Relationship Id="rId18" Type="http://schemas.openxmlformats.org/officeDocument/2006/relationships/hyperlink" Target="http://lostinaflashforward.blogspot.com/2017/11/stranger-things-david-harbour-parla-di.html" TargetMode="External"/><Relationship Id="rId3" Type="http://schemas.openxmlformats.org/officeDocument/2006/relationships/hyperlink" Target="http://commons.wikimedia.org/wiki/File:IMDB_Logo_2016.svg" TargetMode="External"/><Relationship Id="rId7" Type="http://schemas.openxmlformats.org/officeDocument/2006/relationships/hyperlink" Target="https://az.wikipedia.org/wiki/Forrest_Qamp_(film,_1994)" TargetMode="External"/><Relationship Id="rId12" Type="http://schemas.openxmlformats.org/officeDocument/2006/relationships/image" Target="../media/image7.jpg"/><Relationship Id="rId17" Type="http://schemas.openxmlformats.org/officeDocument/2006/relationships/image" Target="../media/image9.jpg"/><Relationship Id="rId2" Type="http://schemas.openxmlformats.org/officeDocument/2006/relationships/image" Target="../media/image2.png"/><Relationship Id="rId16" Type="http://schemas.openxmlformats.org/officeDocument/2006/relationships/hyperlink" Target="http://buckmire.blogspot.com/2011/01/top-10-movies-of-2010.html" TargetMode="External"/><Relationship Id="rId20" Type="http://schemas.openxmlformats.org/officeDocument/2006/relationships/hyperlink" Target="http://www.lasmejorespeliculasdelahistoriadelcine.com/2016/02/gandhi-el-biopic-de.richard-attenborough.html" TargetMode="External"/><Relationship Id="rId1" Type="http://schemas.openxmlformats.org/officeDocument/2006/relationships/slideLayout" Target="../slideLayouts/slideLayout1.xml"/><Relationship Id="rId6" Type="http://schemas.openxmlformats.org/officeDocument/2006/relationships/image" Target="../media/image4.jpg"/><Relationship Id="rId11" Type="http://schemas.openxmlformats.org/officeDocument/2006/relationships/hyperlink" Target="http://www.uruloki.org/felipeblog/cine-de-comics/especial-cine-de-animacion-con-spider-man-un-nuevo-universo-ralph-romper-internet-y-la-lego-pelicula-2" TargetMode="External"/><Relationship Id="rId5" Type="http://schemas.openxmlformats.org/officeDocument/2006/relationships/hyperlink" Target="http://tscpl.org/books-movies-music/movies-movies-movies" TargetMode="External"/><Relationship Id="rId15" Type="http://schemas.openxmlformats.org/officeDocument/2006/relationships/image" Target="../media/image8.jpg"/><Relationship Id="rId10" Type="http://schemas.openxmlformats.org/officeDocument/2006/relationships/image" Target="../media/image6.jpg"/><Relationship Id="rId19" Type="http://schemas.openxmlformats.org/officeDocument/2006/relationships/image" Target="../media/image10.jpg"/><Relationship Id="rId4" Type="http://schemas.openxmlformats.org/officeDocument/2006/relationships/image" Target="../media/image3.jpg"/><Relationship Id="rId9" Type="http://schemas.openxmlformats.org/officeDocument/2006/relationships/hyperlink" Target="https://whatchareading.com/boston-can-win-tickets-see-mad-max/" TargetMode="External"/><Relationship Id="rId14" Type="http://schemas.openxmlformats.org/officeDocument/2006/relationships/hyperlink" Target="https://creativecommons.org/licenses/by-nc-nd/3.0/"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hyperlink" Target="https://drive.google.com/file/d/1K90f9A-YEglEkkivpjSovpXK-yJjISIp/view?usp=sharing"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141924D-B114-2D47-B4BE-D575049CD2D5}"/>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100262" y="606890"/>
            <a:ext cx="8514402" cy="4283809"/>
          </a:xfrm>
          <a:prstGeom prst="rect">
            <a:avLst/>
          </a:prstGeom>
        </p:spPr>
      </p:pic>
      <p:sp>
        <p:nvSpPr>
          <p:cNvPr id="10" name="TextBox 9">
            <a:extLst>
              <a:ext uri="{FF2B5EF4-FFF2-40B4-BE49-F238E27FC236}">
                <a16:creationId xmlns:a16="http://schemas.microsoft.com/office/drawing/2014/main" id="{DC32B1CD-9B4B-354C-8C3A-872A2FC3F910}"/>
              </a:ext>
            </a:extLst>
          </p:cNvPr>
          <p:cNvSpPr txBox="1"/>
          <p:nvPr/>
        </p:nvSpPr>
        <p:spPr>
          <a:xfrm>
            <a:off x="2414586" y="5036345"/>
            <a:ext cx="7658101" cy="1078706"/>
          </a:xfrm>
          <a:prstGeom prst="rect">
            <a:avLst/>
          </a:prstGeom>
          <a:noFill/>
        </p:spPr>
        <p:txBody>
          <a:bodyPr wrap="square" rtlCol="0">
            <a:spAutoFit/>
          </a:bodyPr>
          <a:lstStyle/>
          <a:p>
            <a:pPr marL="12700">
              <a:lnSpc>
                <a:spcPts val="5080"/>
              </a:lnSpc>
              <a:spcBef>
                <a:spcPts val="100"/>
              </a:spcBef>
            </a:pPr>
            <a:r>
              <a:rPr lang="en-IN" sz="3600" b="1" u="sng" spc="-10" dirty="0">
                <a:solidFill>
                  <a:srgbClr val="FFFFFF"/>
                </a:solidFill>
                <a:latin typeface="Times New Roman"/>
                <a:cs typeface="Times New Roman"/>
              </a:rPr>
              <a:t>IMDb</a:t>
            </a:r>
            <a:r>
              <a:rPr lang="en-IN" sz="3600" b="1" u="sng" spc="-50" dirty="0">
                <a:solidFill>
                  <a:srgbClr val="FFFFFF"/>
                </a:solidFill>
                <a:latin typeface="Times New Roman"/>
                <a:cs typeface="Times New Roman"/>
              </a:rPr>
              <a:t> </a:t>
            </a:r>
            <a:r>
              <a:rPr lang="en-IN" sz="3600" b="1" u="sng" spc="-5" dirty="0">
                <a:solidFill>
                  <a:srgbClr val="FFFFFF"/>
                </a:solidFill>
                <a:latin typeface="Times New Roman"/>
                <a:cs typeface="Times New Roman"/>
              </a:rPr>
              <a:t>CASE</a:t>
            </a:r>
            <a:r>
              <a:rPr lang="en-IN" sz="3600" b="1" u="sng" spc="-45" dirty="0">
                <a:solidFill>
                  <a:srgbClr val="FFFFFF"/>
                </a:solidFill>
                <a:latin typeface="Times New Roman"/>
                <a:cs typeface="Times New Roman"/>
              </a:rPr>
              <a:t> </a:t>
            </a:r>
            <a:r>
              <a:rPr lang="en-IN" sz="3600" b="1" u="sng" spc="-5" dirty="0">
                <a:solidFill>
                  <a:srgbClr val="FFFFFF"/>
                </a:solidFill>
                <a:latin typeface="Times New Roman"/>
                <a:cs typeface="Times New Roman"/>
              </a:rPr>
              <a:t>STUDY</a:t>
            </a:r>
            <a:endParaRPr lang="en-IN" sz="3600" u="sng" dirty="0">
              <a:latin typeface="Times New Roman"/>
              <a:cs typeface="Times New Roman"/>
            </a:endParaRPr>
          </a:p>
          <a:p>
            <a:pPr marL="12700">
              <a:lnSpc>
                <a:spcPts val="2680"/>
              </a:lnSpc>
            </a:pPr>
            <a:r>
              <a:rPr lang="en-IN" b="1" dirty="0">
                <a:solidFill>
                  <a:srgbClr val="FFFFFF"/>
                </a:solidFill>
                <a:latin typeface="Times New Roman"/>
                <a:cs typeface="Times New Roman"/>
              </a:rPr>
              <a:t>A</a:t>
            </a:r>
            <a:r>
              <a:rPr lang="en-IN" b="1" spc="-25" dirty="0">
                <a:solidFill>
                  <a:srgbClr val="FFFFFF"/>
                </a:solidFill>
                <a:latin typeface="Times New Roman"/>
                <a:cs typeface="Times New Roman"/>
              </a:rPr>
              <a:t> </a:t>
            </a:r>
            <a:r>
              <a:rPr lang="en-IN" b="1" spc="-5" dirty="0">
                <a:solidFill>
                  <a:srgbClr val="FFFFFF"/>
                </a:solidFill>
                <a:latin typeface="Times New Roman"/>
                <a:cs typeface="Times New Roman"/>
              </a:rPr>
              <a:t>research</a:t>
            </a:r>
            <a:r>
              <a:rPr lang="en-IN" b="1" spc="-20" dirty="0">
                <a:solidFill>
                  <a:srgbClr val="FFFFFF"/>
                </a:solidFill>
                <a:latin typeface="Times New Roman"/>
                <a:cs typeface="Times New Roman"/>
              </a:rPr>
              <a:t> </a:t>
            </a:r>
            <a:r>
              <a:rPr lang="en-IN" b="1" spc="-5" dirty="0">
                <a:solidFill>
                  <a:srgbClr val="FFFFFF"/>
                </a:solidFill>
                <a:latin typeface="Times New Roman"/>
                <a:cs typeface="Times New Roman"/>
              </a:rPr>
              <a:t>project</a:t>
            </a:r>
            <a:r>
              <a:rPr lang="en-IN" b="1" spc="-20" dirty="0">
                <a:solidFill>
                  <a:srgbClr val="FFFFFF"/>
                </a:solidFill>
                <a:latin typeface="Times New Roman"/>
                <a:cs typeface="Times New Roman"/>
              </a:rPr>
              <a:t> </a:t>
            </a:r>
            <a:r>
              <a:rPr lang="en-IN" b="1" spc="-5" dirty="0">
                <a:solidFill>
                  <a:srgbClr val="FFFFFF"/>
                </a:solidFill>
                <a:latin typeface="Times New Roman"/>
                <a:cs typeface="Times New Roman"/>
              </a:rPr>
              <a:t>by</a:t>
            </a:r>
            <a:r>
              <a:rPr lang="en-IN" b="1" spc="-20" dirty="0">
                <a:solidFill>
                  <a:srgbClr val="FFFFFF"/>
                </a:solidFill>
                <a:latin typeface="Times New Roman"/>
                <a:cs typeface="Times New Roman"/>
              </a:rPr>
              <a:t> </a:t>
            </a:r>
            <a:r>
              <a:rPr lang="en-IN" b="1" spc="-5" dirty="0" err="1">
                <a:solidFill>
                  <a:srgbClr val="FFFFFF"/>
                </a:solidFill>
                <a:latin typeface="Times New Roman"/>
                <a:cs typeface="Times New Roman"/>
              </a:rPr>
              <a:t>Pritika</a:t>
            </a:r>
            <a:r>
              <a:rPr lang="en-IN" b="1" spc="-5" dirty="0">
                <a:solidFill>
                  <a:srgbClr val="FFFFFF"/>
                </a:solidFill>
                <a:latin typeface="Times New Roman"/>
                <a:cs typeface="Times New Roman"/>
              </a:rPr>
              <a:t> </a:t>
            </a:r>
            <a:r>
              <a:rPr lang="en-IN" b="1" spc="-5" dirty="0" err="1">
                <a:solidFill>
                  <a:srgbClr val="FFFFFF"/>
                </a:solidFill>
                <a:latin typeface="Times New Roman"/>
                <a:cs typeface="Times New Roman"/>
              </a:rPr>
              <a:t>Mahato</a:t>
            </a:r>
            <a:r>
              <a:rPr lang="en-IN" b="1" spc="-5" dirty="0">
                <a:solidFill>
                  <a:srgbClr val="FFFFFF"/>
                </a:solidFill>
                <a:latin typeface="Times New Roman"/>
                <a:cs typeface="Times New Roman"/>
              </a:rPr>
              <a:t>.</a:t>
            </a:r>
            <a:endParaRPr lang="en-IN" dirty="0">
              <a:latin typeface="Times New Roman"/>
              <a:cs typeface="Times New Roman"/>
            </a:endParaRPr>
          </a:p>
        </p:txBody>
      </p:sp>
      <p:pic>
        <p:nvPicPr>
          <p:cNvPr id="18" name="Picture 17">
            <a:extLst>
              <a:ext uri="{FF2B5EF4-FFF2-40B4-BE49-F238E27FC236}">
                <a16:creationId xmlns:a16="http://schemas.microsoft.com/office/drawing/2014/main" id="{D04A13AB-F61F-1F48-A8CB-69AB57AF3A4F}"/>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10714680" y="604122"/>
            <a:ext cx="889000" cy="1270000"/>
          </a:xfrm>
          <a:prstGeom prst="rect">
            <a:avLst/>
          </a:prstGeom>
        </p:spPr>
      </p:pic>
      <p:pic>
        <p:nvPicPr>
          <p:cNvPr id="24" name="Picture 23">
            <a:extLst>
              <a:ext uri="{FF2B5EF4-FFF2-40B4-BE49-F238E27FC236}">
                <a16:creationId xmlns:a16="http://schemas.microsoft.com/office/drawing/2014/main" id="{8ACA58D4-EC50-0642-AED7-226401D5661E}"/>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10714680" y="1954886"/>
            <a:ext cx="948935" cy="1342956"/>
          </a:xfrm>
          <a:prstGeom prst="rect">
            <a:avLst/>
          </a:prstGeom>
        </p:spPr>
      </p:pic>
      <p:pic>
        <p:nvPicPr>
          <p:cNvPr id="33" name="Picture 32">
            <a:extLst>
              <a:ext uri="{FF2B5EF4-FFF2-40B4-BE49-F238E27FC236}">
                <a16:creationId xmlns:a16="http://schemas.microsoft.com/office/drawing/2014/main" id="{A8E4761A-5AE0-C640-8156-561F9D6C7347}"/>
              </a:ext>
            </a:extLst>
          </p:cNvPr>
          <p:cNvPicPr>
            <a:picLocks noChangeAspect="1"/>
          </p:cNvPicPr>
          <p:nvPr/>
        </p:nvPicPr>
        <p:blipFill>
          <a:blip r:embed="rId8">
            <a:extLst>
              <a:ext uri="{837473B0-CC2E-450A-ABE3-18F120FF3D39}">
                <a1611:picAttrSrcUrl xmlns:a1611="http://schemas.microsoft.com/office/drawing/2016/11/main" r:id="rId9"/>
              </a:ext>
            </a:extLst>
          </a:blip>
          <a:stretch>
            <a:fillRect/>
          </a:stretch>
        </p:blipFill>
        <p:spPr>
          <a:xfrm>
            <a:off x="565456" y="604122"/>
            <a:ext cx="1434790" cy="1724741"/>
          </a:xfrm>
          <a:prstGeom prst="rect">
            <a:avLst/>
          </a:prstGeom>
        </p:spPr>
      </p:pic>
      <p:pic>
        <p:nvPicPr>
          <p:cNvPr id="36" name="Picture 35">
            <a:extLst>
              <a:ext uri="{FF2B5EF4-FFF2-40B4-BE49-F238E27FC236}">
                <a16:creationId xmlns:a16="http://schemas.microsoft.com/office/drawing/2014/main" id="{339FD428-A20E-7C45-B3EC-C6B61F71319E}"/>
              </a:ext>
            </a:extLst>
          </p:cNvPr>
          <p:cNvPicPr>
            <a:picLocks noChangeAspect="1"/>
          </p:cNvPicPr>
          <p:nvPr/>
        </p:nvPicPr>
        <p:blipFill>
          <a:blip r:embed="rId10">
            <a:extLst>
              <a:ext uri="{837473B0-CC2E-450A-ABE3-18F120FF3D39}">
                <a1611:picAttrSrcUrl xmlns:a1611="http://schemas.microsoft.com/office/drawing/2016/11/main" r:id="rId11"/>
              </a:ext>
            </a:extLst>
          </a:blip>
          <a:stretch>
            <a:fillRect/>
          </a:stretch>
        </p:blipFill>
        <p:spPr>
          <a:xfrm>
            <a:off x="577006" y="2413604"/>
            <a:ext cx="594569" cy="882326"/>
          </a:xfrm>
          <a:prstGeom prst="rect">
            <a:avLst/>
          </a:prstGeom>
        </p:spPr>
      </p:pic>
      <p:pic>
        <p:nvPicPr>
          <p:cNvPr id="39" name="Picture 38">
            <a:extLst>
              <a:ext uri="{FF2B5EF4-FFF2-40B4-BE49-F238E27FC236}">
                <a16:creationId xmlns:a16="http://schemas.microsoft.com/office/drawing/2014/main" id="{DBE6B8BD-D0DD-8542-A84F-845083B564BD}"/>
              </a:ext>
            </a:extLst>
          </p:cNvPr>
          <p:cNvPicPr>
            <a:picLocks noChangeAspect="1"/>
          </p:cNvPicPr>
          <p:nvPr/>
        </p:nvPicPr>
        <p:blipFill>
          <a:blip r:embed="rId12">
            <a:extLst>
              <a:ext uri="{837473B0-CC2E-450A-ABE3-18F120FF3D39}">
                <a1611:picAttrSrcUrl xmlns:a1611="http://schemas.microsoft.com/office/drawing/2016/11/main" r:id="rId13"/>
              </a:ext>
            </a:extLst>
          </a:blip>
          <a:stretch>
            <a:fillRect/>
          </a:stretch>
        </p:blipFill>
        <p:spPr>
          <a:xfrm>
            <a:off x="1243015" y="2410105"/>
            <a:ext cx="770472" cy="1176057"/>
          </a:xfrm>
          <a:prstGeom prst="rect">
            <a:avLst/>
          </a:prstGeom>
        </p:spPr>
      </p:pic>
      <p:sp>
        <p:nvSpPr>
          <p:cNvPr id="40" name="TextBox 39">
            <a:extLst>
              <a:ext uri="{FF2B5EF4-FFF2-40B4-BE49-F238E27FC236}">
                <a16:creationId xmlns:a16="http://schemas.microsoft.com/office/drawing/2014/main" id="{D68D9223-6341-714F-9640-BA723D6EDC86}"/>
              </a:ext>
            </a:extLst>
          </p:cNvPr>
          <p:cNvSpPr txBox="1"/>
          <p:nvPr/>
        </p:nvSpPr>
        <p:spPr>
          <a:xfrm>
            <a:off x="3994150" y="6286500"/>
            <a:ext cx="4203700" cy="230832"/>
          </a:xfrm>
          <a:prstGeom prst="rect">
            <a:avLst/>
          </a:prstGeom>
          <a:noFill/>
        </p:spPr>
        <p:txBody>
          <a:bodyPr wrap="square" rtlCol="0">
            <a:spAutoFit/>
          </a:bodyPr>
          <a:lstStyle/>
          <a:p>
            <a:r>
              <a:rPr lang="en-US" sz="900">
                <a:hlinkClick r:id="rId13" tooltip="http://www.etaletaculture.fr/decouvertes/critique-cine-batman-the-dark-knight-rises/"/>
              </a:rPr>
              <a:t>This Photo</a:t>
            </a:r>
            <a:r>
              <a:rPr lang="en-US" sz="900"/>
              <a:t> by Unknown Author is licensed under </a:t>
            </a:r>
            <a:r>
              <a:rPr lang="en-US" sz="900">
                <a:hlinkClick r:id="rId14" tooltip="https://creativecommons.org/licenses/by-nc-nd/3.0/"/>
              </a:rPr>
              <a:t>CC BY-NC-ND</a:t>
            </a:r>
            <a:endParaRPr lang="en-US" sz="900"/>
          </a:p>
        </p:txBody>
      </p:sp>
      <p:pic>
        <p:nvPicPr>
          <p:cNvPr id="42" name="Picture 41">
            <a:extLst>
              <a:ext uri="{FF2B5EF4-FFF2-40B4-BE49-F238E27FC236}">
                <a16:creationId xmlns:a16="http://schemas.microsoft.com/office/drawing/2014/main" id="{1A3355C4-73D4-8E48-B60E-B1CFFE3A08C8}"/>
              </a:ext>
            </a:extLst>
          </p:cNvPr>
          <p:cNvPicPr>
            <a:picLocks noChangeAspect="1"/>
          </p:cNvPicPr>
          <p:nvPr/>
        </p:nvPicPr>
        <p:blipFill>
          <a:blip r:embed="rId15">
            <a:extLst>
              <a:ext uri="{837473B0-CC2E-450A-ABE3-18F120FF3D39}">
                <a1611:picAttrSrcUrl xmlns:a1611="http://schemas.microsoft.com/office/drawing/2016/11/main" r:id="rId16"/>
              </a:ext>
            </a:extLst>
          </a:blip>
          <a:stretch>
            <a:fillRect/>
          </a:stretch>
        </p:blipFill>
        <p:spPr>
          <a:xfrm flipH="1">
            <a:off x="628757" y="3647797"/>
            <a:ext cx="1421497" cy="2100262"/>
          </a:xfrm>
          <a:prstGeom prst="rect">
            <a:avLst/>
          </a:prstGeom>
        </p:spPr>
      </p:pic>
      <p:pic>
        <p:nvPicPr>
          <p:cNvPr id="45" name="Picture 44">
            <a:extLst>
              <a:ext uri="{FF2B5EF4-FFF2-40B4-BE49-F238E27FC236}">
                <a16:creationId xmlns:a16="http://schemas.microsoft.com/office/drawing/2014/main" id="{8A08A3DE-D668-344F-9794-134221DF0D79}"/>
              </a:ext>
            </a:extLst>
          </p:cNvPr>
          <p:cNvPicPr>
            <a:picLocks noChangeAspect="1"/>
          </p:cNvPicPr>
          <p:nvPr/>
        </p:nvPicPr>
        <p:blipFill>
          <a:blip r:embed="rId17">
            <a:extLst>
              <a:ext uri="{837473B0-CC2E-450A-ABE3-18F120FF3D39}">
                <a1611:picAttrSrcUrl xmlns:a1611="http://schemas.microsoft.com/office/drawing/2016/11/main" r:id="rId18"/>
              </a:ext>
            </a:extLst>
          </a:blip>
          <a:stretch>
            <a:fillRect/>
          </a:stretch>
        </p:blipFill>
        <p:spPr>
          <a:xfrm flipH="1">
            <a:off x="10664670" y="3504921"/>
            <a:ext cx="998943" cy="1124229"/>
          </a:xfrm>
          <a:prstGeom prst="rect">
            <a:avLst/>
          </a:prstGeom>
        </p:spPr>
      </p:pic>
      <p:pic>
        <p:nvPicPr>
          <p:cNvPr id="48" name="Picture 47">
            <a:extLst>
              <a:ext uri="{FF2B5EF4-FFF2-40B4-BE49-F238E27FC236}">
                <a16:creationId xmlns:a16="http://schemas.microsoft.com/office/drawing/2014/main" id="{15D6C683-260C-C148-B006-7F446ABF9BB3}"/>
              </a:ext>
            </a:extLst>
          </p:cNvPr>
          <p:cNvPicPr>
            <a:picLocks noChangeAspect="1"/>
          </p:cNvPicPr>
          <p:nvPr/>
        </p:nvPicPr>
        <p:blipFill>
          <a:blip r:embed="rId19">
            <a:extLst>
              <a:ext uri="{837473B0-CC2E-450A-ABE3-18F120FF3D39}">
                <a1611:picAttrSrcUrl xmlns:a1611="http://schemas.microsoft.com/office/drawing/2016/11/main" r:id="rId20"/>
              </a:ext>
            </a:extLst>
          </a:blip>
          <a:stretch>
            <a:fillRect/>
          </a:stretch>
        </p:blipFill>
        <p:spPr>
          <a:xfrm>
            <a:off x="10610933" y="4704958"/>
            <a:ext cx="998943" cy="1562662"/>
          </a:xfrm>
          <a:prstGeom prst="rect">
            <a:avLst/>
          </a:prstGeom>
        </p:spPr>
      </p:pic>
      <p:sp>
        <p:nvSpPr>
          <p:cNvPr id="49" name="TextBox 48">
            <a:extLst>
              <a:ext uri="{FF2B5EF4-FFF2-40B4-BE49-F238E27FC236}">
                <a16:creationId xmlns:a16="http://schemas.microsoft.com/office/drawing/2014/main" id="{46FDCCC3-B357-4945-94DB-074811E03252}"/>
              </a:ext>
            </a:extLst>
          </p:cNvPr>
          <p:cNvSpPr txBox="1"/>
          <p:nvPr/>
        </p:nvSpPr>
        <p:spPr>
          <a:xfrm>
            <a:off x="8906669" y="9417050"/>
            <a:ext cx="3060700" cy="369332"/>
          </a:xfrm>
          <a:prstGeom prst="rect">
            <a:avLst/>
          </a:prstGeom>
          <a:noFill/>
        </p:spPr>
        <p:txBody>
          <a:bodyPr wrap="square" rtlCol="0">
            <a:spAutoFit/>
          </a:bodyPr>
          <a:lstStyle/>
          <a:p>
            <a:r>
              <a:rPr lang="en-US" sz="900">
                <a:hlinkClick r:id="rId20" tooltip="http://www.lasmejorespeliculasdelahistoriadelcine.com/2016/02/gandhi-el-biopic-de.richard-attenborough.html"/>
              </a:rPr>
              <a:t>This Photo</a:t>
            </a:r>
            <a:r>
              <a:rPr lang="en-US" sz="900"/>
              <a:t> by Unknown Author is licensed under </a:t>
            </a:r>
            <a:r>
              <a:rPr lang="en-US" sz="900">
                <a:hlinkClick r:id="rId14" tooltip="https://creativecommons.org/licenses/by-nc-nd/3.0/"/>
              </a:rPr>
              <a:t>CC BY-NC-ND</a:t>
            </a:r>
            <a:endParaRPr lang="en-US" sz="900"/>
          </a:p>
        </p:txBody>
      </p:sp>
    </p:spTree>
    <p:extLst>
      <p:ext uri="{BB962C8B-B14F-4D97-AF65-F5344CB8AC3E}">
        <p14:creationId xmlns:p14="http://schemas.microsoft.com/office/powerpoint/2010/main" val="2490943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3EDEE-A8DA-3747-BF20-C955C0BF4985}"/>
              </a:ext>
            </a:extLst>
          </p:cNvPr>
          <p:cNvSpPr>
            <a:spLocks noGrp="1"/>
          </p:cNvSpPr>
          <p:nvPr>
            <p:ph type="title"/>
          </p:nvPr>
        </p:nvSpPr>
        <p:spPr>
          <a:xfrm>
            <a:off x="1154955" y="1295400"/>
            <a:ext cx="2218866" cy="922283"/>
          </a:xfrm>
        </p:spPr>
        <p:txBody>
          <a:bodyPr/>
          <a:lstStyle/>
          <a:p>
            <a:r>
              <a:rPr lang="en-IN" b="1" u="sng" dirty="0"/>
              <a:t>LOGICAL SCHEMA</a:t>
            </a:r>
            <a:endParaRPr lang="en-US" dirty="0"/>
          </a:p>
        </p:txBody>
      </p:sp>
      <p:pic>
        <p:nvPicPr>
          <p:cNvPr id="6" name="Content Placeholder 5">
            <a:extLst>
              <a:ext uri="{FF2B5EF4-FFF2-40B4-BE49-F238E27FC236}">
                <a16:creationId xmlns:a16="http://schemas.microsoft.com/office/drawing/2014/main" id="{715FA0C6-5D0F-5A47-8EAC-DB45CA64D9B8}"/>
              </a:ext>
            </a:extLst>
          </p:cNvPr>
          <p:cNvPicPr>
            <a:picLocks noGrp="1" noChangeAspect="1"/>
          </p:cNvPicPr>
          <p:nvPr>
            <p:ph idx="1"/>
          </p:nvPr>
        </p:nvPicPr>
        <p:blipFill>
          <a:blip r:embed="rId2"/>
          <a:stretch>
            <a:fillRect/>
          </a:stretch>
        </p:blipFill>
        <p:spPr>
          <a:xfrm>
            <a:off x="4918841" y="1180883"/>
            <a:ext cx="7273159" cy="5577835"/>
          </a:xfrm>
        </p:spPr>
      </p:pic>
      <p:sp>
        <p:nvSpPr>
          <p:cNvPr id="4" name="Text Placeholder 3">
            <a:extLst>
              <a:ext uri="{FF2B5EF4-FFF2-40B4-BE49-F238E27FC236}">
                <a16:creationId xmlns:a16="http://schemas.microsoft.com/office/drawing/2014/main" id="{6D2821DA-C968-E541-A74A-FD505D29DE20}"/>
              </a:ext>
            </a:extLst>
          </p:cNvPr>
          <p:cNvSpPr>
            <a:spLocks noGrp="1"/>
          </p:cNvSpPr>
          <p:nvPr>
            <p:ph type="body" sz="half" idx="2"/>
          </p:nvPr>
        </p:nvSpPr>
        <p:spPr>
          <a:xfrm>
            <a:off x="1154954" y="2217683"/>
            <a:ext cx="3417046" cy="4078013"/>
          </a:xfrm>
        </p:spPr>
        <p:txBody>
          <a:bodyPr>
            <a:normAutofit/>
          </a:bodyPr>
          <a:lstStyle/>
          <a:p>
            <a:r>
              <a:rPr lang="en-IN" dirty="0"/>
              <a:t>We then normalise our ER diagram and obtain the logical schema illustrated below. Note the following:</a:t>
            </a:r>
          </a:p>
          <a:p>
            <a:pPr marL="285750" indent="-285750">
              <a:buFont typeface="Arial" panose="020B0604020202020204" pitchFamily="34" charset="0"/>
              <a:buChar char="•"/>
            </a:pPr>
            <a:r>
              <a:rPr lang="en-IN" dirty="0"/>
              <a:t>New tables were created for multi-valued attributes, such as Title_genres.</a:t>
            </a:r>
          </a:p>
          <a:p>
            <a:pPr marL="285750" indent="-285750">
              <a:buFont typeface="Arial" panose="020B0604020202020204" pitchFamily="34" charset="0"/>
              <a:buChar char="•"/>
            </a:pPr>
            <a:r>
              <a:rPr lang="en-IN" dirty="0"/>
              <a:t>We pulled the rating information attributes from the Titles entity, because many titles didn't have a rating. If we were to store them in the Titles table, then we would have stored many NULL values. Instead we decided to separate this information, by putting it into the table Title_ratings.</a:t>
            </a:r>
          </a:p>
          <a:p>
            <a:endParaRPr lang="en-US" dirty="0"/>
          </a:p>
          <a:p>
            <a:endParaRPr lang="en-US" dirty="0"/>
          </a:p>
        </p:txBody>
      </p:sp>
    </p:spTree>
    <p:extLst>
      <p:ext uri="{BB962C8B-B14F-4D97-AF65-F5344CB8AC3E}">
        <p14:creationId xmlns:p14="http://schemas.microsoft.com/office/powerpoint/2010/main" val="25514865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20757-DAF9-1B4D-9CA2-A257B9F2D408}"/>
              </a:ext>
            </a:extLst>
          </p:cNvPr>
          <p:cNvSpPr>
            <a:spLocks noGrp="1"/>
          </p:cNvSpPr>
          <p:nvPr>
            <p:ph type="title"/>
          </p:nvPr>
        </p:nvSpPr>
        <p:spPr/>
        <p:txBody>
          <a:bodyPr/>
          <a:lstStyle/>
          <a:p>
            <a:r>
              <a:rPr lang="en-IN" b="1" u="sng" dirty="0"/>
              <a:t>SQL QUERIES USING DATA VISUALISATION</a:t>
            </a:r>
            <a:endParaRPr lang="en-US" u="sng" dirty="0"/>
          </a:p>
        </p:txBody>
      </p:sp>
      <p:sp>
        <p:nvSpPr>
          <p:cNvPr id="3" name="Content Placeholder 2">
            <a:extLst>
              <a:ext uri="{FF2B5EF4-FFF2-40B4-BE49-F238E27FC236}">
                <a16:creationId xmlns:a16="http://schemas.microsoft.com/office/drawing/2014/main" id="{E25C8CC2-1476-FF48-9845-4BEE7F0FEA7B}"/>
              </a:ext>
            </a:extLst>
          </p:cNvPr>
          <p:cNvSpPr>
            <a:spLocks noGrp="1"/>
          </p:cNvSpPr>
          <p:nvPr>
            <p:ph idx="1"/>
          </p:nvPr>
        </p:nvSpPr>
        <p:spPr>
          <a:xfrm>
            <a:off x="493986" y="2375338"/>
            <a:ext cx="11151476" cy="4025462"/>
          </a:xfrm>
        </p:spPr>
        <p:txBody>
          <a:bodyPr/>
          <a:lstStyle/>
          <a:p>
            <a:pPr marL="0" indent="0">
              <a:buNone/>
            </a:pPr>
            <a:r>
              <a:rPr lang="en-IN" dirty="0"/>
              <a:t>This notebook is by no means a thorough exploration of the IMDb dataset. Its purpose is to practice querying a database. In particular, we consider the following questions: </a:t>
            </a:r>
          </a:p>
          <a:p>
            <a:pPr marL="0" indent="0">
              <a:buNone/>
            </a:pPr>
            <a:r>
              <a:rPr lang="en-IN" dirty="0"/>
              <a:t>• What are the average ratings for the TV show ‘The X-files’? • What genres are there?</a:t>
            </a:r>
            <a:br>
              <a:rPr lang="en-IN" dirty="0"/>
            </a:br>
            <a:r>
              <a:rPr lang="en-IN" dirty="0"/>
              <a:t>• How many movies are there in each genre?</a:t>
            </a:r>
            <a:br>
              <a:rPr lang="en-IN" dirty="0"/>
            </a:br>
            <a:r>
              <a:rPr lang="en-IN" dirty="0"/>
              <a:t>• How many movies are made in each genre each year? </a:t>
            </a:r>
          </a:p>
          <a:p>
            <a:pPr marL="0" indent="0">
              <a:buNone/>
            </a:pPr>
            <a:r>
              <a:rPr lang="en-IN" dirty="0"/>
              <a:t>• How do the average ages of leading actors and actresses compare in each genre? </a:t>
            </a:r>
          </a:p>
          <a:p>
            <a:pPr marL="0" indent="0">
              <a:buNone/>
            </a:pPr>
            <a:r>
              <a:rPr lang="en-IN" dirty="0"/>
              <a:t>• What is a typical runtime for movies in each genre? </a:t>
            </a:r>
          </a:p>
          <a:p>
            <a:pPr marL="0" indent="0">
              <a:buNone/>
            </a:pPr>
            <a:endParaRPr lang="en-US" dirty="0"/>
          </a:p>
        </p:txBody>
      </p:sp>
    </p:spTree>
    <p:extLst>
      <p:ext uri="{BB962C8B-B14F-4D97-AF65-F5344CB8AC3E}">
        <p14:creationId xmlns:p14="http://schemas.microsoft.com/office/powerpoint/2010/main" val="41625386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17DB7F-F1C3-BB49-AACF-ACBD80958B42}"/>
              </a:ext>
            </a:extLst>
          </p:cNvPr>
          <p:cNvSpPr txBox="1"/>
          <p:nvPr/>
        </p:nvSpPr>
        <p:spPr>
          <a:xfrm>
            <a:off x="525517" y="210208"/>
            <a:ext cx="9890234" cy="1477328"/>
          </a:xfrm>
          <a:prstGeom prst="rect">
            <a:avLst/>
          </a:prstGeom>
          <a:noFill/>
        </p:spPr>
        <p:txBody>
          <a:bodyPr wrap="square" rtlCol="0">
            <a:spAutoFit/>
          </a:bodyPr>
          <a:lstStyle/>
          <a:p>
            <a:r>
              <a:rPr lang="en-IN" dirty="0"/>
              <a:t>This section is also an ongoing piece of work, which will be added to in the future.</a:t>
            </a:r>
            <a:br>
              <a:rPr lang="en-IN" dirty="0"/>
            </a:br>
            <a:endParaRPr lang="en-IN" dirty="0"/>
          </a:p>
          <a:p>
            <a:r>
              <a:rPr lang="en-IN" dirty="0"/>
              <a:t>As a sample of the kind of querying and visualisation performed in this notebook we show a few of the created figures: </a:t>
            </a:r>
          </a:p>
          <a:p>
            <a:endParaRPr lang="en-US" dirty="0"/>
          </a:p>
        </p:txBody>
      </p:sp>
      <p:pic>
        <p:nvPicPr>
          <p:cNvPr id="4" name="Picture 3">
            <a:extLst>
              <a:ext uri="{FF2B5EF4-FFF2-40B4-BE49-F238E27FC236}">
                <a16:creationId xmlns:a16="http://schemas.microsoft.com/office/drawing/2014/main" id="{DA91D2A2-C0B5-6747-8634-BD2B2B1ABF21}"/>
              </a:ext>
            </a:extLst>
          </p:cNvPr>
          <p:cNvPicPr>
            <a:picLocks noChangeAspect="1"/>
          </p:cNvPicPr>
          <p:nvPr/>
        </p:nvPicPr>
        <p:blipFill>
          <a:blip r:embed="rId2"/>
          <a:stretch>
            <a:fillRect/>
          </a:stretch>
        </p:blipFill>
        <p:spPr>
          <a:xfrm>
            <a:off x="283779" y="1441449"/>
            <a:ext cx="11645462" cy="5204859"/>
          </a:xfrm>
          <a:prstGeom prst="rect">
            <a:avLst/>
          </a:prstGeom>
        </p:spPr>
      </p:pic>
    </p:spTree>
    <p:extLst>
      <p:ext uri="{BB962C8B-B14F-4D97-AF65-F5344CB8AC3E}">
        <p14:creationId xmlns:p14="http://schemas.microsoft.com/office/powerpoint/2010/main" val="37305450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7542825-2B6B-7146-895D-22C3577C114B}"/>
              </a:ext>
            </a:extLst>
          </p:cNvPr>
          <p:cNvPicPr>
            <a:picLocks noChangeAspect="1"/>
          </p:cNvPicPr>
          <p:nvPr/>
        </p:nvPicPr>
        <p:blipFill>
          <a:blip r:embed="rId2"/>
          <a:stretch>
            <a:fillRect/>
          </a:stretch>
        </p:blipFill>
        <p:spPr>
          <a:xfrm>
            <a:off x="1397876" y="0"/>
            <a:ext cx="8996855" cy="6857999"/>
          </a:xfrm>
          <a:prstGeom prst="rect">
            <a:avLst/>
          </a:prstGeom>
        </p:spPr>
      </p:pic>
    </p:spTree>
    <p:extLst>
      <p:ext uri="{BB962C8B-B14F-4D97-AF65-F5344CB8AC3E}">
        <p14:creationId xmlns:p14="http://schemas.microsoft.com/office/powerpoint/2010/main" val="32689241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1236017-6188-804C-820D-4919FB2B1B9B}"/>
              </a:ext>
            </a:extLst>
          </p:cNvPr>
          <p:cNvPicPr>
            <a:picLocks noChangeAspect="1"/>
          </p:cNvPicPr>
          <p:nvPr/>
        </p:nvPicPr>
        <p:blipFill>
          <a:blip r:embed="rId2"/>
          <a:stretch>
            <a:fillRect/>
          </a:stretch>
        </p:blipFill>
        <p:spPr>
          <a:xfrm>
            <a:off x="998483" y="17684"/>
            <a:ext cx="9406758" cy="6840315"/>
          </a:xfrm>
          <a:prstGeom prst="rect">
            <a:avLst/>
          </a:prstGeom>
        </p:spPr>
      </p:pic>
    </p:spTree>
    <p:extLst>
      <p:ext uri="{BB962C8B-B14F-4D97-AF65-F5344CB8AC3E}">
        <p14:creationId xmlns:p14="http://schemas.microsoft.com/office/powerpoint/2010/main" val="9488966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80AB1F5-1349-DD4D-85B7-F50E9CC0FFE6}"/>
              </a:ext>
            </a:extLst>
          </p:cNvPr>
          <p:cNvPicPr>
            <a:picLocks noChangeAspect="1"/>
          </p:cNvPicPr>
          <p:nvPr/>
        </p:nvPicPr>
        <p:blipFill>
          <a:blip r:embed="rId2"/>
          <a:stretch>
            <a:fillRect/>
          </a:stretch>
        </p:blipFill>
        <p:spPr>
          <a:xfrm>
            <a:off x="1355834" y="-8241"/>
            <a:ext cx="9059918" cy="6866241"/>
          </a:xfrm>
          <a:prstGeom prst="rect">
            <a:avLst/>
          </a:prstGeom>
        </p:spPr>
      </p:pic>
    </p:spTree>
    <p:extLst>
      <p:ext uri="{BB962C8B-B14F-4D97-AF65-F5344CB8AC3E}">
        <p14:creationId xmlns:p14="http://schemas.microsoft.com/office/powerpoint/2010/main" val="37667065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1F31895-093D-2744-BAFC-14444CB2A1A2}"/>
              </a:ext>
            </a:extLst>
          </p:cNvPr>
          <p:cNvPicPr>
            <a:picLocks noChangeAspect="1"/>
          </p:cNvPicPr>
          <p:nvPr/>
        </p:nvPicPr>
        <p:blipFill>
          <a:blip r:embed="rId2"/>
          <a:stretch>
            <a:fillRect/>
          </a:stretch>
        </p:blipFill>
        <p:spPr>
          <a:xfrm>
            <a:off x="872359" y="73572"/>
            <a:ext cx="9553904" cy="6705600"/>
          </a:xfrm>
          <a:prstGeom prst="rect">
            <a:avLst/>
          </a:prstGeom>
        </p:spPr>
      </p:pic>
    </p:spTree>
    <p:extLst>
      <p:ext uri="{BB962C8B-B14F-4D97-AF65-F5344CB8AC3E}">
        <p14:creationId xmlns:p14="http://schemas.microsoft.com/office/powerpoint/2010/main" val="39124890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A419369-71A1-0841-8D73-C7EEE560845A}"/>
              </a:ext>
            </a:extLst>
          </p:cNvPr>
          <p:cNvPicPr>
            <a:picLocks noChangeAspect="1"/>
          </p:cNvPicPr>
          <p:nvPr/>
        </p:nvPicPr>
        <p:blipFill>
          <a:blip r:embed="rId2"/>
          <a:stretch>
            <a:fillRect/>
          </a:stretch>
        </p:blipFill>
        <p:spPr>
          <a:xfrm>
            <a:off x="880241" y="0"/>
            <a:ext cx="9544239" cy="6858000"/>
          </a:xfrm>
          <a:prstGeom prst="rect">
            <a:avLst/>
          </a:prstGeom>
        </p:spPr>
      </p:pic>
    </p:spTree>
    <p:extLst>
      <p:ext uri="{BB962C8B-B14F-4D97-AF65-F5344CB8AC3E}">
        <p14:creationId xmlns:p14="http://schemas.microsoft.com/office/powerpoint/2010/main" val="2352185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B53B7-C7C4-BA45-BC79-27D014DAF034}"/>
              </a:ext>
            </a:extLst>
          </p:cNvPr>
          <p:cNvSpPr>
            <a:spLocks noGrp="1"/>
          </p:cNvSpPr>
          <p:nvPr>
            <p:ph type="ctrTitle"/>
          </p:nvPr>
        </p:nvSpPr>
        <p:spPr>
          <a:xfrm>
            <a:off x="493986" y="2099733"/>
            <a:ext cx="11214537" cy="1967770"/>
          </a:xfrm>
        </p:spPr>
        <p:txBody>
          <a:bodyPr/>
          <a:lstStyle/>
          <a:p>
            <a:pPr algn="ctr"/>
            <a:r>
              <a:rPr lang="en-US" dirty="0"/>
              <a:t>THANK YOU</a:t>
            </a:r>
          </a:p>
        </p:txBody>
      </p:sp>
    </p:spTree>
    <p:extLst>
      <p:ext uri="{BB962C8B-B14F-4D97-AF65-F5344CB8AC3E}">
        <p14:creationId xmlns:p14="http://schemas.microsoft.com/office/powerpoint/2010/main" val="17150585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B2B8A-F2B7-9842-915B-F7354335D322}"/>
              </a:ext>
            </a:extLst>
          </p:cNvPr>
          <p:cNvSpPr>
            <a:spLocks noGrp="1"/>
          </p:cNvSpPr>
          <p:nvPr>
            <p:ph type="ctrTitle"/>
          </p:nvPr>
        </p:nvSpPr>
        <p:spPr>
          <a:xfrm>
            <a:off x="1154955" y="2099734"/>
            <a:ext cx="3585211" cy="861420"/>
          </a:xfrm>
        </p:spPr>
        <p:txBody>
          <a:bodyPr/>
          <a:lstStyle/>
          <a:p>
            <a:r>
              <a:rPr lang="en-US" u="sng" dirty="0"/>
              <a:t>CONTENT</a:t>
            </a:r>
          </a:p>
        </p:txBody>
      </p:sp>
      <p:sp>
        <p:nvSpPr>
          <p:cNvPr id="3" name="Subtitle 2">
            <a:extLst>
              <a:ext uri="{FF2B5EF4-FFF2-40B4-BE49-F238E27FC236}">
                <a16:creationId xmlns:a16="http://schemas.microsoft.com/office/drawing/2014/main" id="{E371D3E9-269F-E447-A2EA-46C7E98D72DF}"/>
              </a:ext>
            </a:extLst>
          </p:cNvPr>
          <p:cNvSpPr>
            <a:spLocks noGrp="1"/>
          </p:cNvSpPr>
          <p:nvPr>
            <p:ph type="subTitle" idx="1"/>
          </p:nvPr>
        </p:nvSpPr>
        <p:spPr>
          <a:xfrm>
            <a:off x="1154955" y="3121572"/>
            <a:ext cx="8825658" cy="2517228"/>
          </a:xfrm>
        </p:spPr>
        <p:txBody>
          <a:bodyPr/>
          <a:lstStyle/>
          <a:p>
            <a:pPr marL="285750" indent="-285750">
              <a:buFont typeface="Arial" panose="020B0604020202020204" pitchFamily="34" charset="0"/>
              <a:buChar char="•"/>
            </a:pPr>
            <a:r>
              <a:rPr lang="en-US" dirty="0"/>
              <a:t>Introduction</a:t>
            </a:r>
          </a:p>
          <a:p>
            <a:pPr marL="285750" indent="-285750">
              <a:buFont typeface="Arial" panose="020B0604020202020204" pitchFamily="34" charset="0"/>
              <a:buChar char="•"/>
            </a:pPr>
            <a:r>
              <a:rPr lang="en-US" dirty="0"/>
              <a:t>DATA ANALYSIS</a:t>
            </a:r>
          </a:p>
          <a:p>
            <a:pPr marL="285750" indent="-285750">
              <a:buFont typeface="Arial" panose="020B0604020202020204" pitchFamily="34" charset="0"/>
              <a:buChar char="•"/>
            </a:pPr>
            <a:r>
              <a:rPr lang="en-US" dirty="0"/>
              <a:t>TABLE ANALYSIS</a:t>
            </a:r>
          </a:p>
          <a:p>
            <a:pPr marL="285750" indent="-285750">
              <a:buFont typeface="Arial" panose="020B0604020202020204" pitchFamily="34" charset="0"/>
              <a:buChar char="•"/>
            </a:pPr>
            <a:r>
              <a:rPr lang="en-US" dirty="0"/>
              <a:t>DATABASE DETAILS</a:t>
            </a:r>
          </a:p>
          <a:p>
            <a:pPr marL="285750" indent="-285750">
              <a:buFont typeface="Arial" panose="020B0604020202020204" pitchFamily="34" charset="0"/>
              <a:buChar char="•"/>
            </a:pPr>
            <a:r>
              <a:rPr lang="en-IN" dirty="0"/>
              <a:t>ENTITY-RELATIONSHIP (ER) DIAGRAM</a:t>
            </a:r>
          </a:p>
          <a:p>
            <a:pPr marL="285750" indent="-285750">
              <a:buFont typeface="Arial" panose="020B0604020202020204" pitchFamily="34" charset="0"/>
              <a:buChar char="•"/>
            </a:pPr>
            <a:r>
              <a:rPr lang="en-IN" dirty="0"/>
              <a:t>LOGICAL SCHEMA</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2024573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1AABB8-E5AB-B340-85A7-8022C52B53EA}"/>
              </a:ext>
            </a:extLst>
          </p:cNvPr>
          <p:cNvSpPr>
            <a:spLocks noGrp="1"/>
          </p:cNvSpPr>
          <p:nvPr>
            <p:ph type="title"/>
          </p:nvPr>
        </p:nvSpPr>
        <p:spPr/>
        <p:txBody>
          <a:bodyPr/>
          <a:lstStyle/>
          <a:p>
            <a:r>
              <a:rPr lang="en-US" u="sng" dirty="0"/>
              <a:t>INTRODUCTION</a:t>
            </a:r>
          </a:p>
        </p:txBody>
      </p:sp>
      <p:sp>
        <p:nvSpPr>
          <p:cNvPr id="4" name="TextBox 3">
            <a:extLst>
              <a:ext uri="{FF2B5EF4-FFF2-40B4-BE49-F238E27FC236}">
                <a16:creationId xmlns:a16="http://schemas.microsoft.com/office/drawing/2014/main" id="{89EE619D-15AF-D449-944B-1CFC3F4FC376}"/>
              </a:ext>
            </a:extLst>
          </p:cNvPr>
          <p:cNvSpPr txBox="1"/>
          <p:nvPr/>
        </p:nvSpPr>
        <p:spPr>
          <a:xfrm>
            <a:off x="578069" y="2349626"/>
            <a:ext cx="11035862" cy="4124206"/>
          </a:xfrm>
          <a:prstGeom prst="rect">
            <a:avLst/>
          </a:prstGeom>
          <a:noFill/>
        </p:spPr>
        <p:txBody>
          <a:bodyPr wrap="square" rtlCol="0">
            <a:spAutoFit/>
          </a:bodyPr>
          <a:lstStyle/>
          <a:p>
            <a:r>
              <a:rPr lang="en-IN" sz="2000" dirty="0"/>
              <a:t>In this project we will build a MySQL database using the Internet Movie Database (IMDb) dataset. The dataset consists of 7 compressed tab-separated-value (*.xml) files, which are explained and available for download from the link.</a:t>
            </a:r>
          </a:p>
          <a:p>
            <a:endParaRPr lang="en-IN" sz="2000" dirty="0"/>
          </a:p>
          <a:p>
            <a:r>
              <a:rPr lang="en-IN" sz="2000" dirty="0"/>
              <a:t>Link : </a:t>
            </a:r>
            <a:r>
              <a:rPr lang="en-IN" dirty="0">
                <a:hlinkClick r:id="rId2"/>
              </a:rPr>
              <a:t>https://drive.google.com/file/d/1K90f9A-YEglEkkivpjSovpXK-yJjISIp/view?usp=sharing</a:t>
            </a:r>
            <a:endParaRPr lang="en-IN" dirty="0"/>
          </a:p>
          <a:p>
            <a:endParaRPr lang="en-IN" dirty="0"/>
          </a:p>
          <a:p>
            <a:r>
              <a:rPr lang="en-IN" dirty="0"/>
              <a:t>The purpose of this project is to do the following:</a:t>
            </a:r>
          </a:p>
          <a:p>
            <a:endParaRPr lang="en-IN" dirty="0"/>
          </a:p>
          <a:p>
            <a:pPr marL="285750" indent="-285750">
              <a:buFont typeface="Arial" panose="020B0604020202020204" pitchFamily="34" charset="0"/>
              <a:buChar char="•"/>
            </a:pPr>
            <a:r>
              <a:rPr lang="en-IN" dirty="0"/>
              <a:t>Learn about and use the database management system MySQL.</a:t>
            </a:r>
          </a:p>
          <a:p>
            <a:pPr marL="285750" indent="-285750">
              <a:buFont typeface="Arial" panose="020B0604020202020204" pitchFamily="34" charset="0"/>
              <a:buChar char="•"/>
            </a:pPr>
            <a:r>
              <a:rPr lang="en-IN" dirty="0"/>
              <a:t>Learn the essentials of database design, e.g., Entity-Relationship diagrams, logical schema, and database normalisation.</a:t>
            </a:r>
          </a:p>
          <a:p>
            <a:pPr marL="285750" indent="-285750">
              <a:buFont typeface="Arial" panose="020B0604020202020204" pitchFamily="34" charset="0"/>
              <a:buChar char="•"/>
            </a:pPr>
            <a:r>
              <a:rPr lang="en-IN" dirty="0"/>
              <a:t>Practice database querying by posing basic and more advanced queries using MySQL directly.</a:t>
            </a:r>
          </a:p>
          <a:p>
            <a:endParaRPr lang="en-US" dirty="0"/>
          </a:p>
        </p:txBody>
      </p:sp>
    </p:spTree>
    <p:extLst>
      <p:ext uri="{BB962C8B-B14F-4D97-AF65-F5344CB8AC3E}">
        <p14:creationId xmlns:p14="http://schemas.microsoft.com/office/powerpoint/2010/main" val="6924366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1671A-0C73-8447-8962-EB328A016598}"/>
              </a:ext>
            </a:extLst>
          </p:cNvPr>
          <p:cNvSpPr>
            <a:spLocks noGrp="1"/>
          </p:cNvSpPr>
          <p:nvPr>
            <p:ph type="title"/>
          </p:nvPr>
        </p:nvSpPr>
        <p:spPr/>
        <p:txBody>
          <a:bodyPr/>
          <a:lstStyle/>
          <a:p>
            <a:r>
              <a:rPr lang="en-US" u="sng" dirty="0"/>
              <a:t>DATA ANALYSIS</a:t>
            </a:r>
          </a:p>
        </p:txBody>
      </p:sp>
      <p:sp>
        <p:nvSpPr>
          <p:cNvPr id="4" name="TextBox 3">
            <a:extLst>
              <a:ext uri="{FF2B5EF4-FFF2-40B4-BE49-F238E27FC236}">
                <a16:creationId xmlns:a16="http://schemas.microsoft.com/office/drawing/2014/main" id="{C7ABD6B0-D865-454A-AF51-4615CFAE1124}"/>
              </a:ext>
            </a:extLst>
          </p:cNvPr>
          <p:cNvSpPr txBox="1"/>
          <p:nvPr/>
        </p:nvSpPr>
        <p:spPr>
          <a:xfrm>
            <a:off x="594911" y="2456761"/>
            <a:ext cx="11082969" cy="3693319"/>
          </a:xfrm>
          <a:prstGeom prst="rect">
            <a:avLst/>
          </a:prstGeom>
          <a:noFill/>
        </p:spPr>
        <p:txBody>
          <a:bodyPr wrap="square" rtlCol="0">
            <a:spAutoFit/>
          </a:bodyPr>
          <a:lstStyle/>
          <a:p>
            <a:r>
              <a:rPr lang="en-IN" dirty="0"/>
              <a:t>The tangible steps we will take in this project are:</a:t>
            </a:r>
          </a:p>
          <a:p>
            <a:pPr marL="285750" indent="-285750">
              <a:buFont typeface="Arial" panose="020B0604020202020204" pitchFamily="34" charset="0"/>
              <a:buChar char="•"/>
            </a:pPr>
            <a:r>
              <a:rPr lang="en-IN" dirty="0"/>
              <a:t>Understand the data in the IMDb dataset.</a:t>
            </a:r>
          </a:p>
          <a:p>
            <a:pPr marL="285750" indent="-285750">
              <a:buFont typeface="Arial" panose="020B0604020202020204" pitchFamily="34" charset="0"/>
              <a:buChar char="•"/>
            </a:pPr>
            <a:r>
              <a:rPr lang="en-IN" dirty="0"/>
              <a:t>Design a relational database and store the IMDb data in it.</a:t>
            </a:r>
          </a:p>
          <a:p>
            <a:pPr marL="285750" indent="-285750">
              <a:buFont typeface="Arial" panose="020B0604020202020204" pitchFamily="34" charset="0"/>
              <a:buChar char="•"/>
            </a:pPr>
            <a:r>
              <a:rPr lang="en-IN" dirty="0"/>
              <a:t>Model the database using an Entity-Relationship (ER) diagram.</a:t>
            </a:r>
          </a:p>
          <a:p>
            <a:pPr marL="285750" indent="-285750">
              <a:buFont typeface="Arial" panose="020B0604020202020204" pitchFamily="34" charset="0"/>
              <a:buChar char="•"/>
            </a:pPr>
            <a:r>
              <a:rPr lang="en-IN" dirty="0"/>
              <a:t>Create MySQL database.</a:t>
            </a:r>
          </a:p>
          <a:p>
            <a:pPr marL="285750" indent="-285750">
              <a:buFont typeface="Arial" panose="020B0604020202020204" pitchFamily="34" charset="0"/>
              <a:buChar char="•"/>
            </a:pPr>
            <a:r>
              <a:rPr lang="en-IN" dirty="0"/>
              <a:t>Load data into the database.</a:t>
            </a:r>
          </a:p>
          <a:p>
            <a:pPr marL="285750" indent="-285750">
              <a:buFont typeface="Arial" panose="020B0604020202020204" pitchFamily="34" charset="0"/>
              <a:buChar char="•"/>
            </a:pPr>
            <a:r>
              <a:rPr lang="en-IN" dirty="0"/>
              <a:t>Add primary and foreign key constraints.</a:t>
            </a:r>
          </a:p>
          <a:p>
            <a:pPr marL="285750" indent="-285750">
              <a:buFont typeface="Arial" panose="020B0604020202020204" pitchFamily="34" charset="0"/>
              <a:buChar char="•"/>
            </a:pPr>
            <a:r>
              <a:rPr lang="en-IN" dirty="0"/>
              <a:t>Create database indexes.</a:t>
            </a:r>
          </a:p>
          <a:p>
            <a:pPr marL="285750" indent="-285750">
              <a:buFont typeface="Arial" panose="020B0604020202020204" pitchFamily="34" charset="0"/>
              <a:buChar char="•"/>
            </a:pPr>
            <a:r>
              <a:rPr lang="en-IN" dirty="0"/>
              <a:t>Ask questions of the IMDb data, so as to practice simple and more advanced SQL queries.</a:t>
            </a:r>
          </a:p>
          <a:p>
            <a:pPr marL="285750" indent="-285750">
              <a:buFont typeface="Arial" panose="020B0604020202020204" pitchFamily="34" charset="0"/>
              <a:buChar char="•"/>
            </a:pPr>
            <a:r>
              <a:rPr lang="en-IN" dirty="0"/>
              <a:t>Throughout we will adhere to SQL style conventions. In particular, underscores will be used in attribute names rather than camel case, which is used in the IMDb data files.</a:t>
            </a:r>
          </a:p>
          <a:p>
            <a:pPr marL="285750" indent="-285750">
              <a:buFont typeface="Arial" panose="020B0604020202020204" pitchFamily="34" charset="0"/>
              <a:buChar char="•"/>
            </a:pPr>
            <a:endParaRPr lang="en-IN" dirty="0"/>
          </a:p>
          <a:p>
            <a:endParaRPr lang="en-US" dirty="0"/>
          </a:p>
        </p:txBody>
      </p:sp>
    </p:spTree>
    <p:extLst>
      <p:ext uri="{BB962C8B-B14F-4D97-AF65-F5344CB8AC3E}">
        <p14:creationId xmlns:p14="http://schemas.microsoft.com/office/powerpoint/2010/main" val="3208761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380FF-CF08-844F-93BC-B26A96DE2F6D}"/>
              </a:ext>
            </a:extLst>
          </p:cNvPr>
          <p:cNvSpPr>
            <a:spLocks noGrp="1"/>
          </p:cNvSpPr>
          <p:nvPr>
            <p:ph type="title"/>
          </p:nvPr>
        </p:nvSpPr>
        <p:spPr/>
        <p:txBody>
          <a:bodyPr/>
          <a:lstStyle/>
          <a:p>
            <a:r>
              <a:rPr lang="en-US" u="sng" dirty="0"/>
              <a:t>TABLE ANALYSIS</a:t>
            </a:r>
          </a:p>
        </p:txBody>
      </p:sp>
      <p:sp>
        <p:nvSpPr>
          <p:cNvPr id="3" name="Content Placeholder 2">
            <a:extLst>
              <a:ext uri="{FF2B5EF4-FFF2-40B4-BE49-F238E27FC236}">
                <a16:creationId xmlns:a16="http://schemas.microsoft.com/office/drawing/2014/main" id="{298B5A4B-EABD-BD41-ABD7-AE77D9B1AF52}"/>
              </a:ext>
            </a:extLst>
          </p:cNvPr>
          <p:cNvSpPr>
            <a:spLocks noGrp="1"/>
          </p:cNvSpPr>
          <p:nvPr>
            <p:ph idx="1"/>
          </p:nvPr>
        </p:nvSpPr>
        <p:spPr>
          <a:xfrm>
            <a:off x="525517" y="2280745"/>
            <a:ext cx="11172497" cy="4577255"/>
          </a:xfrm>
        </p:spPr>
        <p:txBody>
          <a:bodyPr>
            <a:normAutofit fontScale="85000" lnSpcReduction="20000"/>
          </a:bodyPr>
          <a:lstStyle/>
          <a:p>
            <a:pPr marL="0" indent="0">
              <a:buNone/>
            </a:pPr>
            <a:r>
              <a:rPr lang="en-IN" dirty="0"/>
              <a:t>The available IMDb data files are as follows: </a:t>
            </a:r>
          </a:p>
          <a:p>
            <a:pPr marL="0" indent="0">
              <a:buNone/>
            </a:pPr>
            <a:r>
              <a:rPr lang="en-IN" b="1" dirty="0"/>
              <a:t>1. </a:t>
            </a:r>
            <a:r>
              <a:rPr lang="en-IN" b="1" dirty="0" err="1"/>
              <a:t>name.basics.tsv.gz</a:t>
            </a:r>
            <a:r>
              <a:rPr lang="en-IN" b="1" dirty="0"/>
              <a:t> </a:t>
            </a:r>
            <a:endParaRPr lang="en-IN" dirty="0"/>
          </a:p>
          <a:p>
            <a:pPr marL="0" indent="0">
              <a:buNone/>
            </a:pPr>
            <a:r>
              <a:rPr lang="en-IN" dirty="0"/>
              <a:t>Contains the following information for names: </a:t>
            </a:r>
          </a:p>
          <a:p>
            <a:r>
              <a:rPr lang="en-IN" dirty="0"/>
              <a:t>• </a:t>
            </a:r>
            <a:r>
              <a:rPr lang="en-IN" dirty="0" err="1"/>
              <a:t>nconst</a:t>
            </a:r>
            <a:r>
              <a:rPr lang="en-IN" dirty="0"/>
              <a:t> (string) - alphanumeric unique identifier of the name/person.</a:t>
            </a:r>
            <a:br>
              <a:rPr lang="en-IN" dirty="0"/>
            </a:br>
            <a:r>
              <a:rPr lang="en-IN" dirty="0"/>
              <a:t>• </a:t>
            </a:r>
            <a:r>
              <a:rPr lang="en-IN" dirty="0" err="1"/>
              <a:t>primaryName</a:t>
            </a:r>
            <a:r>
              <a:rPr lang="en-IN" dirty="0"/>
              <a:t> (string)– name by which the person is most often credited. • </a:t>
            </a:r>
            <a:r>
              <a:rPr lang="en-IN" dirty="0" err="1"/>
              <a:t>birthYear</a:t>
            </a:r>
            <a:r>
              <a:rPr lang="en-IN" dirty="0"/>
              <a:t> – in YYYY format.</a:t>
            </a:r>
            <a:br>
              <a:rPr lang="en-IN" dirty="0"/>
            </a:br>
            <a:r>
              <a:rPr lang="en-IN" dirty="0"/>
              <a:t>• </a:t>
            </a:r>
            <a:r>
              <a:rPr lang="en-IN" dirty="0" err="1"/>
              <a:t>deathYear</a:t>
            </a:r>
            <a:r>
              <a:rPr lang="en-IN" dirty="0"/>
              <a:t> – in YYYY format if applicable, else “\N”.</a:t>
            </a:r>
            <a:br>
              <a:rPr lang="en-IN" dirty="0"/>
            </a:br>
            <a:r>
              <a:rPr lang="en-IN" dirty="0"/>
              <a:t>• </a:t>
            </a:r>
            <a:r>
              <a:rPr lang="en-IN" dirty="0" err="1"/>
              <a:t>primaryProfession</a:t>
            </a:r>
            <a:r>
              <a:rPr lang="en-IN" dirty="0"/>
              <a:t> (array of strings) – the top-3 professions of the person. • </a:t>
            </a:r>
            <a:r>
              <a:rPr lang="en-IN" dirty="0" err="1"/>
              <a:t>knownForTitles</a:t>
            </a:r>
            <a:r>
              <a:rPr lang="en-IN" dirty="0"/>
              <a:t> (array of </a:t>
            </a:r>
            <a:r>
              <a:rPr lang="en-IN" dirty="0" err="1"/>
              <a:t>tconsts</a:t>
            </a:r>
            <a:r>
              <a:rPr lang="en-IN" dirty="0"/>
              <a:t>) – titles the person is known for. </a:t>
            </a:r>
          </a:p>
          <a:p>
            <a:pPr marL="0" indent="0">
              <a:buNone/>
            </a:pPr>
            <a:r>
              <a:rPr lang="en-IN" b="1" dirty="0"/>
              <a:t>2. </a:t>
            </a:r>
            <a:r>
              <a:rPr lang="en-IN" b="1" dirty="0" err="1"/>
              <a:t>title.basics.tsv.gz</a:t>
            </a:r>
            <a:r>
              <a:rPr lang="en-IN" b="1" dirty="0"/>
              <a:t> </a:t>
            </a:r>
            <a:endParaRPr lang="en-IN" dirty="0"/>
          </a:p>
          <a:p>
            <a:pPr marL="0" indent="0">
              <a:buNone/>
            </a:pPr>
            <a:r>
              <a:rPr lang="en-IN" dirty="0"/>
              <a:t>Contains the following information for titles: </a:t>
            </a:r>
          </a:p>
          <a:p>
            <a:r>
              <a:rPr lang="en-IN" dirty="0"/>
              <a:t>• </a:t>
            </a:r>
            <a:r>
              <a:rPr lang="en-IN" dirty="0" err="1"/>
              <a:t>tconst</a:t>
            </a:r>
            <a:r>
              <a:rPr lang="en-IN" dirty="0"/>
              <a:t> (string) - alphanumeric unique identifier of the title.</a:t>
            </a:r>
            <a:br>
              <a:rPr lang="en-IN" dirty="0"/>
            </a:br>
            <a:r>
              <a:rPr lang="en-IN" dirty="0"/>
              <a:t>• </a:t>
            </a:r>
            <a:r>
              <a:rPr lang="en-IN" dirty="0" err="1"/>
              <a:t>titleType</a:t>
            </a:r>
            <a:r>
              <a:rPr lang="en-IN" dirty="0"/>
              <a:t> (string) – the type/format of the title (e.g. movie, short, </a:t>
            </a:r>
            <a:r>
              <a:rPr lang="en-IN" dirty="0" err="1"/>
              <a:t>tvseries</a:t>
            </a:r>
            <a:r>
              <a:rPr lang="en-IN" dirty="0"/>
              <a:t>, </a:t>
            </a:r>
            <a:r>
              <a:rPr lang="en-IN" dirty="0" err="1"/>
              <a:t>tvepisode</a:t>
            </a:r>
            <a:r>
              <a:rPr lang="en-IN" dirty="0"/>
              <a:t>, video, etc).</a:t>
            </a:r>
            <a:br>
              <a:rPr lang="en-IN" dirty="0"/>
            </a:br>
            <a:r>
              <a:rPr lang="en-IN" dirty="0"/>
              <a:t>• </a:t>
            </a:r>
            <a:r>
              <a:rPr lang="en-IN" dirty="0" err="1"/>
              <a:t>primaryTitle</a:t>
            </a:r>
            <a:r>
              <a:rPr lang="en-IN" dirty="0"/>
              <a:t> (string) – the more popular title / the title used by the filmmakers on promotional materials at the point of release. • </a:t>
            </a:r>
            <a:r>
              <a:rPr lang="en-IN" dirty="0" err="1"/>
              <a:t>originalTitle</a:t>
            </a:r>
            <a:r>
              <a:rPr lang="en-IN" dirty="0"/>
              <a:t> (string) - original title, in the original language.</a:t>
            </a:r>
            <a:br>
              <a:rPr lang="en-IN" dirty="0"/>
            </a:br>
            <a:r>
              <a:rPr lang="en-IN" dirty="0"/>
              <a:t>• </a:t>
            </a:r>
            <a:r>
              <a:rPr lang="en-IN" dirty="0" err="1"/>
              <a:t>isAdult</a:t>
            </a:r>
            <a:r>
              <a:rPr lang="en-IN" dirty="0"/>
              <a:t> (</a:t>
            </a:r>
            <a:r>
              <a:rPr lang="en-IN" dirty="0" err="1"/>
              <a:t>boolean</a:t>
            </a:r>
            <a:r>
              <a:rPr lang="en-IN" dirty="0"/>
              <a:t>) - 0: non-adult title; 1: adult title.</a:t>
            </a:r>
            <a:br>
              <a:rPr lang="en-IN" dirty="0"/>
            </a:br>
            <a:r>
              <a:rPr lang="en-IN" dirty="0"/>
              <a:t>• </a:t>
            </a:r>
            <a:r>
              <a:rPr lang="en-IN" dirty="0" err="1"/>
              <a:t>startYear</a:t>
            </a:r>
            <a:r>
              <a:rPr lang="en-IN" dirty="0"/>
              <a:t> (YYYY) – represents the release year of a title. In the case of TV Series, it is the series start year.</a:t>
            </a:r>
            <a:br>
              <a:rPr lang="en-IN" dirty="0"/>
            </a:br>
            <a:r>
              <a:rPr lang="en-IN" dirty="0"/>
              <a:t>• </a:t>
            </a:r>
            <a:r>
              <a:rPr lang="en-IN" dirty="0" err="1"/>
              <a:t>endYear</a:t>
            </a:r>
            <a:r>
              <a:rPr lang="en-IN" dirty="0"/>
              <a:t> (YYYY) – TV Series end year. “\N” for all other title types.</a:t>
            </a:r>
            <a:br>
              <a:rPr lang="en-IN" dirty="0"/>
            </a:br>
            <a:r>
              <a:rPr lang="en-IN" dirty="0"/>
              <a:t>• </a:t>
            </a:r>
            <a:r>
              <a:rPr lang="en-IN" dirty="0" err="1"/>
              <a:t>runtimeMinutes</a:t>
            </a:r>
            <a:r>
              <a:rPr lang="en-IN" dirty="0"/>
              <a:t> – primary runtime of the title, in minutes.</a:t>
            </a:r>
            <a:br>
              <a:rPr lang="en-IN" dirty="0"/>
            </a:br>
            <a:r>
              <a:rPr lang="en-IN" dirty="0"/>
              <a:t>• genres (string array) – includes up to three genres associated with the title. </a:t>
            </a:r>
          </a:p>
          <a:p>
            <a:endParaRPr lang="en-IN" dirty="0"/>
          </a:p>
          <a:p>
            <a:endParaRPr lang="en-IN" dirty="0"/>
          </a:p>
          <a:p>
            <a:pPr marL="0" indent="0">
              <a:buNone/>
            </a:pPr>
            <a:endParaRPr lang="en-US" dirty="0"/>
          </a:p>
        </p:txBody>
      </p:sp>
    </p:spTree>
    <p:extLst>
      <p:ext uri="{BB962C8B-B14F-4D97-AF65-F5344CB8AC3E}">
        <p14:creationId xmlns:p14="http://schemas.microsoft.com/office/powerpoint/2010/main" val="1270161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26C1D58-9772-F741-AAB6-77F993A7AD66}"/>
              </a:ext>
            </a:extLst>
          </p:cNvPr>
          <p:cNvSpPr txBox="1"/>
          <p:nvPr/>
        </p:nvSpPr>
        <p:spPr>
          <a:xfrm>
            <a:off x="378372" y="588579"/>
            <a:ext cx="11508828" cy="6032938"/>
          </a:xfrm>
          <a:prstGeom prst="rect">
            <a:avLst/>
          </a:prstGeom>
          <a:noFill/>
        </p:spPr>
        <p:txBody>
          <a:bodyPr wrap="square" rtlCol="0">
            <a:spAutoFit/>
          </a:bodyPr>
          <a:lstStyle/>
          <a:p>
            <a:r>
              <a:rPr lang="en-IN" sz="1700" b="1" dirty="0"/>
              <a:t>3. </a:t>
            </a:r>
            <a:r>
              <a:rPr lang="en-IN" sz="1700" b="1" dirty="0" err="1"/>
              <a:t>title.akas.tsv.gz</a:t>
            </a:r>
            <a:r>
              <a:rPr lang="en-IN" sz="1700" b="1" dirty="0"/>
              <a:t> </a:t>
            </a:r>
            <a:endParaRPr lang="en-IN" sz="1700" dirty="0"/>
          </a:p>
          <a:p>
            <a:r>
              <a:rPr lang="en-IN" sz="1700" dirty="0"/>
              <a:t>Contains the following information for titles:</a:t>
            </a:r>
            <a:br>
              <a:rPr lang="en-IN" sz="1700" dirty="0"/>
            </a:br>
            <a:r>
              <a:rPr lang="en-IN" sz="1700" dirty="0"/>
              <a:t>• </a:t>
            </a:r>
            <a:r>
              <a:rPr lang="en-IN" sz="1700" dirty="0" err="1"/>
              <a:t>titleId</a:t>
            </a:r>
            <a:r>
              <a:rPr lang="en-IN" sz="1700" dirty="0"/>
              <a:t> (string) - a </a:t>
            </a:r>
            <a:r>
              <a:rPr lang="en-IN" sz="1700" dirty="0" err="1"/>
              <a:t>tconst</a:t>
            </a:r>
            <a:r>
              <a:rPr lang="en-IN" sz="1700" dirty="0"/>
              <a:t> which is an alphanumeric unique identifier of the title. • ordering (integer) – a number to uniquely identify rows for a given </a:t>
            </a:r>
            <a:r>
              <a:rPr lang="en-IN" sz="1700" dirty="0" err="1"/>
              <a:t>titleId</a:t>
            </a:r>
            <a:r>
              <a:rPr lang="en-IN" sz="1700" dirty="0"/>
              <a:t>.</a:t>
            </a:r>
            <a:br>
              <a:rPr lang="en-IN" sz="1700" dirty="0"/>
            </a:br>
            <a:r>
              <a:rPr lang="en-IN" sz="1700" dirty="0"/>
              <a:t>• title (string) – the localised title.</a:t>
            </a:r>
            <a:br>
              <a:rPr lang="en-IN" sz="1700" dirty="0"/>
            </a:br>
            <a:r>
              <a:rPr lang="en-IN" sz="1700" dirty="0"/>
              <a:t>• region (string) - the region for this version of the title.</a:t>
            </a:r>
            <a:br>
              <a:rPr lang="en-IN" sz="1700" dirty="0"/>
            </a:br>
            <a:r>
              <a:rPr lang="en-IN" sz="1700" dirty="0"/>
              <a:t>• language (string) - the language of the title. </a:t>
            </a:r>
          </a:p>
          <a:p>
            <a:r>
              <a:rPr lang="en-IN" sz="1700" dirty="0"/>
              <a:t>• types (array) - Enumerated set of attributes for this alternative title. One or more of the following: “alternative”, “</a:t>
            </a:r>
            <a:r>
              <a:rPr lang="en-IN" sz="1700" dirty="0" err="1"/>
              <a:t>dvd</a:t>
            </a:r>
            <a:r>
              <a:rPr lang="en-IN" sz="1700" dirty="0"/>
              <a:t>”, “festival”, “tv”, “video”, “working”, “original”, “</a:t>
            </a:r>
            <a:r>
              <a:rPr lang="en-IN" sz="1700" dirty="0" err="1"/>
              <a:t>imdbDisplay</a:t>
            </a:r>
            <a:r>
              <a:rPr lang="en-IN" sz="1700" dirty="0"/>
              <a:t>”. New values may be added in the future without warning. </a:t>
            </a:r>
            <a:r>
              <a:rPr lang="en-IN" sz="1700" b="1" dirty="0"/>
              <a:t>Please note that types is said to be an array. In the data we have this appears to not be true. There appears to be only one string for each pair of </a:t>
            </a:r>
            <a:r>
              <a:rPr lang="en-IN" sz="1700" b="1" dirty="0" err="1"/>
              <a:t>titleId</a:t>
            </a:r>
            <a:r>
              <a:rPr lang="en-IN" sz="1700" b="1" dirty="0"/>
              <a:t> and ordering values. Also, there are many NULL (\N) values in this </a:t>
            </a:r>
            <a:endParaRPr lang="en-IN" sz="1700" dirty="0"/>
          </a:p>
          <a:p>
            <a:r>
              <a:rPr lang="en-IN" sz="1700" b="1" dirty="0"/>
              <a:t>field (~95%). </a:t>
            </a:r>
            <a:endParaRPr lang="en-IN" sz="1700" dirty="0"/>
          </a:p>
          <a:p>
            <a:r>
              <a:rPr lang="en-IN" sz="1700" dirty="0"/>
              <a:t>attributes (array) - Additional terms to describe this alternative title, not enumerated. </a:t>
            </a:r>
            <a:r>
              <a:rPr lang="en-IN" sz="1700" b="1" dirty="0"/>
              <a:t>Please note that attributes is said to be an array. In the data we have this appears to not be true. There appears to be only one string for each pair of </a:t>
            </a:r>
            <a:r>
              <a:rPr lang="en-IN" sz="1700" b="1" dirty="0" err="1"/>
              <a:t>titleId</a:t>
            </a:r>
            <a:r>
              <a:rPr lang="en-IN" sz="1700" b="1" dirty="0"/>
              <a:t> and ordering values. There are many NULL (\N) values in this field (~99%). </a:t>
            </a:r>
            <a:endParaRPr lang="en-IN" sz="1700" dirty="0"/>
          </a:p>
          <a:p>
            <a:r>
              <a:rPr lang="en-IN" sz="1700" dirty="0" err="1"/>
              <a:t>isOriginalTitle</a:t>
            </a:r>
            <a:r>
              <a:rPr lang="en-IN" sz="1700" dirty="0"/>
              <a:t> (</a:t>
            </a:r>
            <a:r>
              <a:rPr lang="en-IN" sz="1700" dirty="0" err="1"/>
              <a:t>boolean</a:t>
            </a:r>
            <a:r>
              <a:rPr lang="en-IN" sz="1700" dirty="0"/>
              <a:t>) – 0: not original title; 1: original title. </a:t>
            </a:r>
          </a:p>
          <a:p>
            <a:endParaRPr lang="en-IN" sz="1700" dirty="0"/>
          </a:p>
          <a:p>
            <a:r>
              <a:rPr lang="en-IN" sz="1700" b="1" dirty="0"/>
              <a:t>4. </a:t>
            </a:r>
            <a:r>
              <a:rPr lang="en-IN" sz="1700" b="1" dirty="0" err="1"/>
              <a:t>title.crew.tsv.gz</a:t>
            </a:r>
            <a:r>
              <a:rPr lang="en-IN" sz="1700" b="1" dirty="0"/>
              <a:t> </a:t>
            </a:r>
            <a:endParaRPr lang="en-IN" sz="1700" dirty="0"/>
          </a:p>
          <a:p>
            <a:r>
              <a:rPr lang="en-IN" sz="1700" dirty="0"/>
              <a:t>Contains the director and writer information for all the titles in IMDb. Fields include: </a:t>
            </a:r>
          </a:p>
          <a:p>
            <a:r>
              <a:rPr lang="en-IN" sz="1700" dirty="0"/>
              <a:t>• </a:t>
            </a:r>
            <a:r>
              <a:rPr lang="en-IN" sz="1700" dirty="0" err="1"/>
              <a:t>tconst</a:t>
            </a:r>
            <a:r>
              <a:rPr lang="en-IN" sz="1700" dirty="0"/>
              <a:t> (string) - alphanumeric unique identifier of the title. • directors (array of </a:t>
            </a:r>
            <a:r>
              <a:rPr lang="en-IN" sz="1700" dirty="0" err="1"/>
              <a:t>nconsts</a:t>
            </a:r>
            <a:r>
              <a:rPr lang="en-IN" sz="1700" dirty="0"/>
              <a:t>) - director(s) of the given title. • writers (array of </a:t>
            </a:r>
            <a:r>
              <a:rPr lang="en-IN" sz="1700" dirty="0" err="1"/>
              <a:t>nconsts</a:t>
            </a:r>
            <a:r>
              <a:rPr lang="en-IN" sz="1700" dirty="0"/>
              <a:t>) – writer(s) of the given title. </a:t>
            </a:r>
          </a:p>
        </p:txBody>
      </p:sp>
    </p:spTree>
    <p:extLst>
      <p:ext uri="{BB962C8B-B14F-4D97-AF65-F5344CB8AC3E}">
        <p14:creationId xmlns:p14="http://schemas.microsoft.com/office/powerpoint/2010/main" val="28335574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E32BFE-759B-844A-A59D-FF0DB30BC45F}"/>
              </a:ext>
            </a:extLst>
          </p:cNvPr>
          <p:cNvSpPr txBox="1"/>
          <p:nvPr/>
        </p:nvSpPr>
        <p:spPr>
          <a:xfrm>
            <a:off x="462455" y="504497"/>
            <a:ext cx="11372193" cy="6740307"/>
          </a:xfrm>
          <a:prstGeom prst="rect">
            <a:avLst/>
          </a:prstGeom>
          <a:noFill/>
        </p:spPr>
        <p:txBody>
          <a:bodyPr wrap="square" rtlCol="0">
            <a:spAutoFit/>
          </a:bodyPr>
          <a:lstStyle/>
          <a:p>
            <a:r>
              <a:rPr lang="en-IN" b="1" dirty="0"/>
              <a:t>5. </a:t>
            </a:r>
            <a:r>
              <a:rPr lang="en-IN" b="1" dirty="0" err="1"/>
              <a:t>title.episode.tsv.gz</a:t>
            </a:r>
            <a:r>
              <a:rPr lang="en-IN" b="1" dirty="0"/>
              <a:t> </a:t>
            </a:r>
            <a:endParaRPr lang="en-IN" dirty="0"/>
          </a:p>
          <a:p>
            <a:r>
              <a:rPr lang="en-IN" dirty="0"/>
              <a:t>Contains the tv episode information. Fields include: </a:t>
            </a:r>
          </a:p>
          <a:p>
            <a:r>
              <a:rPr lang="en-IN" dirty="0"/>
              <a:t>• </a:t>
            </a:r>
            <a:r>
              <a:rPr lang="en-IN" dirty="0" err="1"/>
              <a:t>tconst</a:t>
            </a:r>
            <a:r>
              <a:rPr lang="en-IN" dirty="0"/>
              <a:t> (string) - alphanumeric identifier of episode.</a:t>
            </a:r>
            <a:br>
              <a:rPr lang="en-IN" dirty="0"/>
            </a:br>
            <a:r>
              <a:rPr lang="en-IN" dirty="0"/>
              <a:t>• </a:t>
            </a:r>
            <a:r>
              <a:rPr lang="en-IN" dirty="0" err="1"/>
              <a:t>parentTconst</a:t>
            </a:r>
            <a:r>
              <a:rPr lang="en-IN" dirty="0"/>
              <a:t> (string) - alphanumeric identifier of the parent TV Series. • </a:t>
            </a:r>
            <a:r>
              <a:rPr lang="en-IN" dirty="0" err="1"/>
              <a:t>seasonNumber</a:t>
            </a:r>
            <a:r>
              <a:rPr lang="en-IN" dirty="0"/>
              <a:t> (integer) – season number the episode belongs to.</a:t>
            </a:r>
            <a:br>
              <a:rPr lang="en-IN" dirty="0"/>
            </a:br>
            <a:r>
              <a:rPr lang="en-IN" dirty="0"/>
              <a:t>• </a:t>
            </a:r>
            <a:r>
              <a:rPr lang="en-IN" dirty="0" err="1"/>
              <a:t>episodeNumber</a:t>
            </a:r>
            <a:r>
              <a:rPr lang="en-IN" dirty="0"/>
              <a:t> (integer) – episode number of the </a:t>
            </a:r>
            <a:r>
              <a:rPr lang="en-IN" dirty="0" err="1"/>
              <a:t>tconst</a:t>
            </a:r>
            <a:r>
              <a:rPr lang="en-IN" dirty="0"/>
              <a:t> in the TV series. </a:t>
            </a:r>
          </a:p>
          <a:p>
            <a:endParaRPr lang="en-IN" dirty="0"/>
          </a:p>
          <a:p>
            <a:r>
              <a:rPr lang="en-IN" b="1" dirty="0"/>
              <a:t>6. </a:t>
            </a:r>
            <a:r>
              <a:rPr lang="en-IN" b="1" dirty="0" err="1"/>
              <a:t>title.principals.tsv.gz</a:t>
            </a:r>
            <a:r>
              <a:rPr lang="en-IN" b="1" dirty="0"/>
              <a:t> </a:t>
            </a:r>
            <a:endParaRPr lang="en-IN" dirty="0"/>
          </a:p>
          <a:p>
            <a:r>
              <a:rPr lang="en-IN" dirty="0"/>
              <a:t>Contains the principal cast/crew for titles </a:t>
            </a:r>
          </a:p>
          <a:p>
            <a:r>
              <a:rPr lang="en-IN" dirty="0"/>
              <a:t>• </a:t>
            </a:r>
            <a:r>
              <a:rPr lang="en-IN" dirty="0" err="1"/>
              <a:t>tconst</a:t>
            </a:r>
            <a:r>
              <a:rPr lang="en-IN" dirty="0"/>
              <a:t> (string) - alphanumeric unique identifier of the title.</a:t>
            </a:r>
            <a:br>
              <a:rPr lang="en-IN" dirty="0"/>
            </a:br>
            <a:r>
              <a:rPr lang="en-IN" dirty="0"/>
              <a:t>• ordering (integer) – a number to uniquely identify rows for a given </a:t>
            </a:r>
            <a:r>
              <a:rPr lang="en-IN" dirty="0" err="1"/>
              <a:t>titleId</a:t>
            </a:r>
            <a:r>
              <a:rPr lang="en-IN" dirty="0"/>
              <a:t>.</a:t>
            </a:r>
            <a:br>
              <a:rPr lang="en-IN" dirty="0"/>
            </a:br>
            <a:r>
              <a:rPr lang="en-IN" dirty="0"/>
              <a:t>• </a:t>
            </a:r>
            <a:r>
              <a:rPr lang="en-IN" dirty="0" err="1"/>
              <a:t>nconst</a:t>
            </a:r>
            <a:r>
              <a:rPr lang="en-IN" dirty="0"/>
              <a:t> (string) - alphanumeric unique identifier of the name/person.</a:t>
            </a:r>
            <a:br>
              <a:rPr lang="en-IN" dirty="0"/>
            </a:br>
            <a:r>
              <a:rPr lang="en-IN" dirty="0"/>
              <a:t>• category (string) - the category of job that person was in.</a:t>
            </a:r>
            <a:br>
              <a:rPr lang="en-IN" dirty="0"/>
            </a:br>
            <a:r>
              <a:rPr lang="en-IN" dirty="0"/>
              <a:t>• job (string) - the specific job title if applicable, else “\N”.</a:t>
            </a:r>
            <a:br>
              <a:rPr lang="en-IN" dirty="0"/>
            </a:br>
            <a:r>
              <a:rPr lang="en-IN" dirty="0"/>
              <a:t>• characters (string) - the name of the character played if applicable, else “\N” (It is really “[role1,role2,. . . .]” or “\N”). </a:t>
            </a:r>
          </a:p>
          <a:p>
            <a:endParaRPr lang="en-IN" dirty="0"/>
          </a:p>
          <a:p>
            <a:r>
              <a:rPr lang="en-IN" b="1" dirty="0"/>
              <a:t>7. </a:t>
            </a:r>
            <a:r>
              <a:rPr lang="en-IN" b="1" dirty="0" err="1"/>
              <a:t>title.ratings.tsv.gz</a:t>
            </a:r>
            <a:r>
              <a:rPr lang="en-IN" b="1" dirty="0"/>
              <a:t> </a:t>
            </a:r>
            <a:endParaRPr lang="en-IN" dirty="0"/>
          </a:p>
          <a:p>
            <a:r>
              <a:rPr lang="en-IN" dirty="0"/>
              <a:t>Contains the IMDb rating and votes information for titles </a:t>
            </a:r>
          </a:p>
          <a:p>
            <a:r>
              <a:rPr lang="en-IN" dirty="0"/>
              <a:t>• </a:t>
            </a:r>
            <a:r>
              <a:rPr lang="en-IN" dirty="0" err="1"/>
              <a:t>tconst</a:t>
            </a:r>
            <a:r>
              <a:rPr lang="en-IN" dirty="0"/>
              <a:t> (string) - alphanumeric unique identifier of the title.</a:t>
            </a:r>
            <a:br>
              <a:rPr lang="en-IN" dirty="0"/>
            </a:br>
            <a:r>
              <a:rPr lang="en-IN" dirty="0"/>
              <a:t>• </a:t>
            </a:r>
            <a:r>
              <a:rPr lang="en-IN" dirty="0" err="1"/>
              <a:t>averageRating</a:t>
            </a:r>
            <a:r>
              <a:rPr lang="en-IN" dirty="0"/>
              <a:t> – weighted average of all the individual user ratings. • </a:t>
            </a:r>
            <a:r>
              <a:rPr lang="en-IN" dirty="0" err="1"/>
              <a:t>numVotes</a:t>
            </a:r>
            <a:r>
              <a:rPr lang="en-IN" dirty="0"/>
              <a:t> - number of votes the title has received. </a:t>
            </a:r>
          </a:p>
          <a:p>
            <a:endParaRPr lang="en-US" dirty="0"/>
          </a:p>
          <a:p>
            <a:endParaRPr lang="en-US" dirty="0"/>
          </a:p>
        </p:txBody>
      </p:sp>
    </p:spTree>
    <p:extLst>
      <p:ext uri="{BB962C8B-B14F-4D97-AF65-F5344CB8AC3E}">
        <p14:creationId xmlns:p14="http://schemas.microsoft.com/office/powerpoint/2010/main" val="2376151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F77CF-3D7C-5945-84F5-8E33A13CD8D7}"/>
              </a:ext>
            </a:extLst>
          </p:cNvPr>
          <p:cNvSpPr>
            <a:spLocks noGrp="1"/>
          </p:cNvSpPr>
          <p:nvPr>
            <p:ph type="title"/>
          </p:nvPr>
        </p:nvSpPr>
        <p:spPr/>
        <p:txBody>
          <a:bodyPr/>
          <a:lstStyle/>
          <a:p>
            <a:r>
              <a:rPr lang="en-US" u="sng" dirty="0"/>
              <a:t>DATASET DETAILS</a:t>
            </a:r>
          </a:p>
        </p:txBody>
      </p:sp>
      <p:sp>
        <p:nvSpPr>
          <p:cNvPr id="3" name="Content Placeholder 2">
            <a:extLst>
              <a:ext uri="{FF2B5EF4-FFF2-40B4-BE49-F238E27FC236}">
                <a16:creationId xmlns:a16="http://schemas.microsoft.com/office/drawing/2014/main" id="{437C94CB-A5AD-234E-A26F-20341BA33CEF}"/>
              </a:ext>
            </a:extLst>
          </p:cNvPr>
          <p:cNvSpPr>
            <a:spLocks noGrp="1"/>
          </p:cNvSpPr>
          <p:nvPr>
            <p:ph idx="1"/>
          </p:nvPr>
        </p:nvSpPr>
        <p:spPr>
          <a:xfrm>
            <a:off x="1154954" y="2603500"/>
            <a:ext cx="8825659" cy="1902399"/>
          </a:xfrm>
        </p:spPr>
        <p:txBody>
          <a:bodyPr>
            <a:normAutofit/>
          </a:bodyPr>
          <a:lstStyle/>
          <a:p>
            <a:pPr marL="0" indent="0">
              <a:buNone/>
            </a:pPr>
            <a:r>
              <a:rPr lang="en-IN" dirty="0"/>
              <a:t>Each dataset is contained in a </a:t>
            </a:r>
            <a:r>
              <a:rPr lang="en-IN" dirty="0" err="1"/>
              <a:t>gzipped</a:t>
            </a:r>
            <a:r>
              <a:rPr lang="en-IN" dirty="0"/>
              <a:t> tab-separated-values (.xml) formatted file in the UTF-8 character set. The first line in each file contains headers that describe what is in each column. A "\N" is used to denote that a particular field is missing or has a NULL value for that title or name. It should be noted that the data available for download from the IMDb website is not the full dataset, but it will suffice for our purposes. </a:t>
            </a:r>
            <a:endParaRPr lang="en-US" dirty="0"/>
          </a:p>
        </p:txBody>
      </p:sp>
    </p:spTree>
    <p:extLst>
      <p:ext uri="{BB962C8B-B14F-4D97-AF65-F5344CB8AC3E}">
        <p14:creationId xmlns:p14="http://schemas.microsoft.com/office/powerpoint/2010/main" val="22605589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96B0B-7658-D242-B3EA-0861D21770A6}"/>
              </a:ext>
            </a:extLst>
          </p:cNvPr>
          <p:cNvSpPr>
            <a:spLocks noGrp="1"/>
          </p:cNvSpPr>
          <p:nvPr>
            <p:ph type="title"/>
          </p:nvPr>
        </p:nvSpPr>
        <p:spPr/>
        <p:txBody>
          <a:bodyPr>
            <a:normAutofit fontScale="90000"/>
          </a:bodyPr>
          <a:lstStyle/>
          <a:p>
            <a:r>
              <a:rPr lang="en-IN" b="1" u="sng" dirty="0"/>
              <a:t>ENTITY-RELATIONSHIP (ER) DIAGRAM</a:t>
            </a:r>
            <a:endParaRPr lang="en-US" dirty="0"/>
          </a:p>
        </p:txBody>
      </p:sp>
      <p:sp>
        <p:nvSpPr>
          <p:cNvPr id="4" name="Text Placeholder 3">
            <a:extLst>
              <a:ext uri="{FF2B5EF4-FFF2-40B4-BE49-F238E27FC236}">
                <a16:creationId xmlns:a16="http://schemas.microsoft.com/office/drawing/2014/main" id="{2010C0F4-1951-EF41-AE8B-7B71A5D7BFBE}"/>
              </a:ext>
            </a:extLst>
          </p:cNvPr>
          <p:cNvSpPr>
            <a:spLocks noGrp="1"/>
          </p:cNvSpPr>
          <p:nvPr>
            <p:ph type="body" sz="half" idx="2"/>
          </p:nvPr>
        </p:nvSpPr>
        <p:spPr>
          <a:xfrm>
            <a:off x="1154954" y="3657600"/>
            <a:ext cx="3859212" cy="2057400"/>
          </a:xfrm>
        </p:spPr>
        <p:txBody>
          <a:bodyPr>
            <a:noAutofit/>
          </a:bodyPr>
          <a:lstStyle/>
          <a:p>
            <a:r>
              <a:rPr lang="en-IN" sz="1800" dirty="0"/>
              <a:t>The IMDb data as provided is not normalised. We first design an entity-relationship diagram for our IMDb relational database. This is shown below.</a:t>
            </a:r>
            <a:endParaRPr lang="en-US" sz="1800" dirty="0"/>
          </a:p>
          <a:p>
            <a:endParaRPr lang="en-US" sz="1800" dirty="0"/>
          </a:p>
        </p:txBody>
      </p:sp>
      <p:pic>
        <p:nvPicPr>
          <p:cNvPr id="10" name="Picture 9">
            <a:extLst>
              <a:ext uri="{FF2B5EF4-FFF2-40B4-BE49-F238E27FC236}">
                <a16:creationId xmlns:a16="http://schemas.microsoft.com/office/drawing/2014/main" id="{89F85A40-3603-B240-BA61-143EF14006A2}"/>
              </a:ext>
            </a:extLst>
          </p:cNvPr>
          <p:cNvPicPr>
            <a:picLocks noChangeAspect="1"/>
          </p:cNvPicPr>
          <p:nvPr/>
        </p:nvPicPr>
        <p:blipFill>
          <a:blip r:embed="rId2"/>
          <a:stretch>
            <a:fillRect/>
          </a:stretch>
        </p:blipFill>
        <p:spPr>
          <a:xfrm>
            <a:off x="5938345" y="1198180"/>
            <a:ext cx="6253655" cy="5065986"/>
          </a:xfrm>
          <a:prstGeom prst="rect">
            <a:avLst/>
          </a:prstGeom>
        </p:spPr>
      </p:pic>
    </p:spTree>
    <p:extLst>
      <p:ext uri="{BB962C8B-B14F-4D97-AF65-F5344CB8AC3E}">
        <p14:creationId xmlns:p14="http://schemas.microsoft.com/office/powerpoint/2010/main" val="25926422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{C4B29084-5E98-D94B-8A41-91218BCCD5E2}tf10001076</Template>
  <TotalTime>167</TotalTime>
  <Words>1580</Words>
  <Application>Microsoft Macintosh PowerPoint</Application>
  <PresentationFormat>Widescreen</PresentationFormat>
  <Paragraphs>79</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Century Gothic</vt:lpstr>
      <vt:lpstr>Times New Roman</vt:lpstr>
      <vt:lpstr>Wingdings 3</vt:lpstr>
      <vt:lpstr>Ion Boardroom</vt:lpstr>
      <vt:lpstr>PowerPoint Presentation</vt:lpstr>
      <vt:lpstr>CONTENT</vt:lpstr>
      <vt:lpstr>INTRODUCTION</vt:lpstr>
      <vt:lpstr>DATA ANALYSIS</vt:lpstr>
      <vt:lpstr>TABLE ANALYSIS</vt:lpstr>
      <vt:lpstr>PowerPoint Presentation</vt:lpstr>
      <vt:lpstr>PowerPoint Presentation</vt:lpstr>
      <vt:lpstr>DATASET DETAILS</vt:lpstr>
      <vt:lpstr>ENTITY-RELATIONSHIP (ER) DIAGRAM</vt:lpstr>
      <vt:lpstr>LOGICAL SCHEMA</vt:lpstr>
      <vt:lpstr>SQL QUERIES USING DATA VISUALISATION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CONTENT</dc:title>
  <dc:creator>Sumit Kumar</dc:creator>
  <cp:lastModifiedBy>Sumit Kumar</cp:lastModifiedBy>
  <cp:revision>6</cp:revision>
  <dcterms:created xsi:type="dcterms:W3CDTF">2021-10-31T13:01:46Z</dcterms:created>
  <dcterms:modified xsi:type="dcterms:W3CDTF">2021-10-31T15:48:52Z</dcterms:modified>
</cp:coreProperties>
</file>

<file path=docProps/thumbnail.jpeg>
</file>